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71" r:id="rId5"/>
    <p:sldId id="272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840" y="-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3C7A38A-A35C-4AC2-B723-BDD1667B5DA0}" type="doc">
      <dgm:prSet loTypeId="urn:microsoft.com/office/officeart/2005/8/layout/radial6" loCatId="cycle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it-IT"/>
        </a:p>
      </dgm:t>
    </dgm:pt>
    <dgm:pt modelId="{E04886EB-F200-43FE-AF24-E6AE73EABB21}">
      <dgm:prSet phldrT="[Testo]"/>
      <dgm:spPr/>
      <dgm:t>
        <a:bodyPr/>
        <a:lstStyle/>
        <a:p>
          <a:r>
            <a:rPr lang="it-IT" b="0" cap="none" spc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rPr>
            <a:t>Volontà generale</a:t>
          </a:r>
          <a:endParaRPr lang="it-IT" b="0" cap="none" spc="0" dirty="0">
            <a:ln w="18415" cmpd="sng">
              <a:solidFill>
                <a:srgbClr val="FFFFFF"/>
              </a:solidFill>
              <a:prstDash val="solid"/>
            </a:ln>
            <a:solidFill>
              <a:srgbClr val="FFFFFF"/>
            </a:solidFill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</dgm:t>
    </dgm:pt>
    <dgm:pt modelId="{BA34F54B-F4EC-4931-A059-218BCEF14C9E}" type="parTrans" cxnId="{B4C88D89-A665-43B6-9F9F-2336F59B4CC3}">
      <dgm:prSet/>
      <dgm:spPr/>
      <dgm:t>
        <a:bodyPr/>
        <a:lstStyle/>
        <a:p>
          <a:endParaRPr lang="it-IT" b="0" cap="none" spc="0">
            <a:ln w="18415" cmpd="sng">
              <a:solidFill>
                <a:srgbClr val="FFFFFF"/>
              </a:solidFill>
              <a:prstDash val="solid"/>
            </a:ln>
            <a:solidFill>
              <a:srgbClr val="FFFFFF"/>
            </a:solidFill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</dgm:t>
    </dgm:pt>
    <dgm:pt modelId="{87EC05F8-9278-440A-874A-E81D6C84E21E}" type="sibTrans" cxnId="{B4C88D89-A665-43B6-9F9F-2336F59B4CC3}">
      <dgm:prSet/>
      <dgm:spPr/>
      <dgm:t>
        <a:bodyPr/>
        <a:lstStyle/>
        <a:p>
          <a:endParaRPr lang="it-IT" b="0" cap="none" spc="0">
            <a:ln w="18415" cmpd="sng">
              <a:solidFill>
                <a:srgbClr val="FFFFFF"/>
              </a:solidFill>
              <a:prstDash val="solid"/>
            </a:ln>
            <a:solidFill>
              <a:srgbClr val="FFFFFF"/>
            </a:solidFill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</dgm:t>
    </dgm:pt>
    <dgm:pt modelId="{1EA9B88A-FCE7-47F7-87B4-E848AE24772D}">
      <dgm:prSet phldrT="[Testo]"/>
      <dgm:spPr/>
      <dgm:t>
        <a:bodyPr/>
        <a:lstStyle/>
        <a:p>
          <a:r>
            <a:rPr lang="it-IT" b="0" cap="none" spc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rPr>
            <a:t>assoluta</a:t>
          </a:r>
          <a:endParaRPr lang="it-IT" b="0" cap="none" spc="0" dirty="0">
            <a:ln w="18415" cmpd="sng">
              <a:solidFill>
                <a:srgbClr val="FFFFFF"/>
              </a:solidFill>
              <a:prstDash val="solid"/>
            </a:ln>
            <a:solidFill>
              <a:srgbClr val="FFFFFF"/>
            </a:solidFill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</dgm:t>
    </dgm:pt>
    <dgm:pt modelId="{93151F93-D092-4057-ABA6-6DF4D4FD8536}" type="parTrans" cxnId="{BEBB90F0-4E1A-43AC-81BB-31FD82942DDF}">
      <dgm:prSet/>
      <dgm:spPr/>
      <dgm:t>
        <a:bodyPr/>
        <a:lstStyle/>
        <a:p>
          <a:endParaRPr lang="it-IT" b="0" cap="none" spc="0">
            <a:ln w="18415" cmpd="sng">
              <a:solidFill>
                <a:srgbClr val="FFFFFF"/>
              </a:solidFill>
              <a:prstDash val="solid"/>
            </a:ln>
            <a:solidFill>
              <a:srgbClr val="FFFFFF"/>
            </a:solidFill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</dgm:t>
    </dgm:pt>
    <dgm:pt modelId="{C88D521E-0CFC-4A0C-9AC7-EE8CEEAF8DB6}" type="sibTrans" cxnId="{BEBB90F0-4E1A-43AC-81BB-31FD82942DDF}">
      <dgm:prSet/>
      <dgm:spPr/>
      <dgm:t>
        <a:bodyPr/>
        <a:lstStyle/>
        <a:p>
          <a:endParaRPr lang="it-IT" b="0" cap="none" spc="0">
            <a:ln w="18415" cmpd="sng">
              <a:solidFill>
                <a:srgbClr val="FFFFFF"/>
              </a:solidFill>
              <a:prstDash val="solid"/>
            </a:ln>
            <a:solidFill>
              <a:srgbClr val="FFFFFF"/>
            </a:solidFill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</dgm:t>
    </dgm:pt>
    <dgm:pt modelId="{21CCC273-E1DA-4213-A726-E362DDED4C35}">
      <dgm:prSet phldrT="[Testo]"/>
      <dgm:spPr/>
      <dgm:t>
        <a:bodyPr/>
        <a:lstStyle/>
        <a:p>
          <a:r>
            <a:rPr lang="it-IT" b="0" cap="none" spc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rPr>
            <a:t>pura</a:t>
          </a:r>
          <a:endParaRPr lang="it-IT" b="0" cap="none" spc="0" dirty="0">
            <a:ln w="18415" cmpd="sng">
              <a:solidFill>
                <a:srgbClr val="FFFFFF"/>
              </a:solidFill>
              <a:prstDash val="solid"/>
            </a:ln>
            <a:solidFill>
              <a:srgbClr val="FFFFFF"/>
            </a:solidFill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</dgm:t>
    </dgm:pt>
    <dgm:pt modelId="{87A15895-1A34-4596-875C-CAD53B02D4B9}" type="parTrans" cxnId="{A447523C-6340-4D68-9ED1-302D3D1316DA}">
      <dgm:prSet/>
      <dgm:spPr/>
      <dgm:t>
        <a:bodyPr/>
        <a:lstStyle/>
        <a:p>
          <a:endParaRPr lang="it-IT" b="0" cap="none" spc="0">
            <a:ln w="18415" cmpd="sng">
              <a:solidFill>
                <a:srgbClr val="FFFFFF"/>
              </a:solidFill>
              <a:prstDash val="solid"/>
            </a:ln>
            <a:solidFill>
              <a:srgbClr val="FFFFFF"/>
            </a:solidFill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</dgm:t>
    </dgm:pt>
    <dgm:pt modelId="{EDF4EE0F-543E-4538-97AF-9D756A1514DA}" type="sibTrans" cxnId="{A447523C-6340-4D68-9ED1-302D3D1316DA}">
      <dgm:prSet/>
      <dgm:spPr/>
      <dgm:t>
        <a:bodyPr/>
        <a:lstStyle/>
        <a:p>
          <a:endParaRPr lang="it-IT" b="0" cap="none" spc="0">
            <a:ln w="18415" cmpd="sng">
              <a:solidFill>
                <a:srgbClr val="FFFFFF"/>
              </a:solidFill>
              <a:prstDash val="solid"/>
            </a:ln>
            <a:solidFill>
              <a:srgbClr val="FFFFFF"/>
            </a:solidFill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</dgm:t>
    </dgm:pt>
    <dgm:pt modelId="{9A2C553B-D984-4DF9-A502-AF9E407FEC60}">
      <dgm:prSet phldrT="[Testo]"/>
      <dgm:spPr/>
      <dgm:t>
        <a:bodyPr/>
        <a:lstStyle/>
        <a:p>
          <a:r>
            <a:rPr lang="it-IT" b="0" cap="none" spc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rPr>
            <a:t>retta</a:t>
          </a:r>
          <a:endParaRPr lang="it-IT" b="0" cap="none" spc="0" dirty="0">
            <a:ln w="18415" cmpd="sng">
              <a:solidFill>
                <a:srgbClr val="FFFFFF"/>
              </a:solidFill>
              <a:prstDash val="solid"/>
            </a:ln>
            <a:solidFill>
              <a:srgbClr val="FFFFFF"/>
            </a:solidFill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</dgm:t>
    </dgm:pt>
    <dgm:pt modelId="{A145EF58-2729-4699-B44B-C67F9433126A}" type="parTrans" cxnId="{ABE0491A-0CA9-48C6-B980-392122877119}">
      <dgm:prSet/>
      <dgm:spPr/>
      <dgm:t>
        <a:bodyPr/>
        <a:lstStyle/>
        <a:p>
          <a:endParaRPr lang="it-IT" b="0" cap="none" spc="0">
            <a:ln w="18415" cmpd="sng">
              <a:solidFill>
                <a:srgbClr val="FFFFFF"/>
              </a:solidFill>
              <a:prstDash val="solid"/>
            </a:ln>
            <a:solidFill>
              <a:srgbClr val="FFFFFF"/>
            </a:solidFill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</dgm:t>
    </dgm:pt>
    <dgm:pt modelId="{58406176-B8BA-431F-ABA7-5E554CD9D98D}" type="sibTrans" cxnId="{ABE0491A-0CA9-48C6-B980-392122877119}">
      <dgm:prSet/>
      <dgm:spPr/>
      <dgm:t>
        <a:bodyPr/>
        <a:lstStyle/>
        <a:p>
          <a:endParaRPr lang="it-IT" b="0" cap="none" spc="0">
            <a:ln w="18415" cmpd="sng">
              <a:solidFill>
                <a:srgbClr val="FFFFFF"/>
              </a:solidFill>
              <a:prstDash val="solid"/>
            </a:ln>
            <a:solidFill>
              <a:srgbClr val="FFFFFF"/>
            </a:solidFill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</dgm:t>
    </dgm:pt>
    <dgm:pt modelId="{BF285912-AD82-453F-B249-7B2B037B99DC}">
      <dgm:prSet phldrT="[Testo]"/>
      <dgm:spPr/>
      <dgm:t>
        <a:bodyPr/>
        <a:lstStyle/>
        <a:p>
          <a:r>
            <a:rPr lang="it-IT" b="0" cap="none" spc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rPr>
            <a:t>immutabile</a:t>
          </a:r>
          <a:endParaRPr lang="it-IT" b="0" cap="none" spc="0" dirty="0">
            <a:ln w="18415" cmpd="sng">
              <a:solidFill>
                <a:srgbClr val="FFFFFF"/>
              </a:solidFill>
              <a:prstDash val="solid"/>
            </a:ln>
            <a:solidFill>
              <a:srgbClr val="FFFFFF"/>
            </a:solidFill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</dgm:t>
    </dgm:pt>
    <dgm:pt modelId="{65134343-3B53-4BA0-BF6F-22836ABB9DE2}" type="parTrans" cxnId="{9EEBAFDA-1BC6-4D0D-A4C7-4C23A78A4546}">
      <dgm:prSet/>
      <dgm:spPr/>
      <dgm:t>
        <a:bodyPr/>
        <a:lstStyle/>
        <a:p>
          <a:endParaRPr lang="it-IT" b="0" cap="none" spc="0">
            <a:ln w="18415" cmpd="sng">
              <a:solidFill>
                <a:srgbClr val="FFFFFF"/>
              </a:solidFill>
              <a:prstDash val="solid"/>
            </a:ln>
            <a:solidFill>
              <a:srgbClr val="FFFFFF"/>
            </a:solidFill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</dgm:t>
    </dgm:pt>
    <dgm:pt modelId="{CC952A5A-F959-44B8-BFAC-C830A901912D}" type="sibTrans" cxnId="{9EEBAFDA-1BC6-4D0D-A4C7-4C23A78A4546}">
      <dgm:prSet/>
      <dgm:spPr/>
      <dgm:t>
        <a:bodyPr/>
        <a:lstStyle/>
        <a:p>
          <a:endParaRPr lang="it-IT" b="0" cap="none" spc="0">
            <a:ln w="18415" cmpd="sng">
              <a:solidFill>
                <a:srgbClr val="FFFFFF"/>
              </a:solidFill>
              <a:prstDash val="solid"/>
            </a:ln>
            <a:solidFill>
              <a:srgbClr val="FFFFFF"/>
            </a:solidFill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</dgm:t>
    </dgm:pt>
    <dgm:pt modelId="{FB9292FE-32E4-4069-B642-E1F8F449CD9F}">
      <dgm:prSet/>
      <dgm:spPr/>
      <dgm:t>
        <a:bodyPr/>
        <a:lstStyle/>
        <a:p>
          <a:r>
            <a:rPr lang="it-IT" b="0" cap="none" spc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rPr>
            <a:t>inalienabile</a:t>
          </a:r>
          <a:endParaRPr lang="it-IT" b="0" cap="none" spc="0" dirty="0">
            <a:ln w="18415" cmpd="sng">
              <a:solidFill>
                <a:srgbClr val="FFFFFF"/>
              </a:solidFill>
              <a:prstDash val="solid"/>
            </a:ln>
            <a:solidFill>
              <a:srgbClr val="FFFFFF"/>
            </a:solidFill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</dgm:t>
    </dgm:pt>
    <dgm:pt modelId="{0A7862A9-1478-4011-950A-CE39D13A025F}" type="parTrans" cxnId="{ABFE14DD-FD24-466D-8627-746F8F0CC0CF}">
      <dgm:prSet/>
      <dgm:spPr/>
      <dgm:t>
        <a:bodyPr/>
        <a:lstStyle/>
        <a:p>
          <a:endParaRPr lang="it-IT" b="0" cap="none" spc="0">
            <a:ln w="18415" cmpd="sng">
              <a:solidFill>
                <a:srgbClr val="FFFFFF"/>
              </a:solidFill>
              <a:prstDash val="solid"/>
            </a:ln>
            <a:solidFill>
              <a:srgbClr val="FFFFFF"/>
            </a:solidFill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</dgm:t>
    </dgm:pt>
    <dgm:pt modelId="{B4894991-5534-4D4E-BAF4-A12C1A1712F3}" type="sibTrans" cxnId="{ABFE14DD-FD24-466D-8627-746F8F0CC0CF}">
      <dgm:prSet/>
      <dgm:spPr/>
      <dgm:t>
        <a:bodyPr/>
        <a:lstStyle/>
        <a:p>
          <a:endParaRPr lang="it-IT" b="0" cap="none" spc="0">
            <a:ln w="18415" cmpd="sng">
              <a:solidFill>
                <a:srgbClr val="FFFFFF"/>
              </a:solidFill>
              <a:prstDash val="solid"/>
            </a:ln>
            <a:solidFill>
              <a:srgbClr val="FFFFFF"/>
            </a:solidFill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</dgm:t>
    </dgm:pt>
    <dgm:pt modelId="{83D3D173-3FDF-4566-8C5F-29B17C46634B}">
      <dgm:prSet/>
      <dgm:spPr/>
      <dgm:t>
        <a:bodyPr/>
        <a:lstStyle/>
        <a:p>
          <a:r>
            <a:rPr lang="it-IT" b="0" cap="none" spc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rPr>
            <a:t>indivisibile</a:t>
          </a:r>
          <a:endParaRPr lang="it-IT" b="0" cap="none" spc="0" dirty="0">
            <a:ln w="18415" cmpd="sng">
              <a:solidFill>
                <a:srgbClr val="FFFFFF"/>
              </a:solidFill>
              <a:prstDash val="solid"/>
            </a:ln>
            <a:solidFill>
              <a:srgbClr val="FFFFFF"/>
            </a:solidFill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</dgm:t>
    </dgm:pt>
    <dgm:pt modelId="{9C814686-CA46-4C00-92D1-4EB687C0C97B}" type="parTrans" cxnId="{29D3D42E-2C82-43FD-9432-A40AA4C54979}">
      <dgm:prSet/>
      <dgm:spPr/>
      <dgm:t>
        <a:bodyPr/>
        <a:lstStyle/>
        <a:p>
          <a:endParaRPr lang="it-IT" b="0" cap="none" spc="0">
            <a:ln w="18415" cmpd="sng">
              <a:solidFill>
                <a:srgbClr val="FFFFFF"/>
              </a:solidFill>
              <a:prstDash val="solid"/>
            </a:ln>
            <a:solidFill>
              <a:srgbClr val="FFFFFF"/>
            </a:solidFill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</dgm:t>
    </dgm:pt>
    <dgm:pt modelId="{49D3E099-9B93-4F7A-BEBF-7794ADADAEB8}" type="sibTrans" cxnId="{29D3D42E-2C82-43FD-9432-A40AA4C54979}">
      <dgm:prSet/>
      <dgm:spPr/>
      <dgm:t>
        <a:bodyPr/>
        <a:lstStyle/>
        <a:p>
          <a:endParaRPr lang="it-IT" b="0" cap="none" spc="0">
            <a:ln w="18415" cmpd="sng">
              <a:solidFill>
                <a:srgbClr val="FFFFFF"/>
              </a:solidFill>
              <a:prstDash val="solid"/>
            </a:ln>
            <a:solidFill>
              <a:srgbClr val="FFFFFF"/>
            </a:solidFill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</dgm:t>
    </dgm:pt>
    <dgm:pt modelId="{F3A8B969-44D8-4D23-9907-377C17966B92}" type="pres">
      <dgm:prSet presAssocID="{03C7A38A-A35C-4AC2-B723-BDD1667B5DA0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03364A1C-BC00-4D1C-AE5E-1E4C72FB0812}" type="pres">
      <dgm:prSet presAssocID="{E04886EB-F200-43FE-AF24-E6AE73EABB21}" presName="centerShape" presStyleLbl="node0" presStyleIdx="0" presStyleCnt="1"/>
      <dgm:spPr/>
      <dgm:t>
        <a:bodyPr/>
        <a:lstStyle/>
        <a:p>
          <a:endParaRPr lang="it-IT"/>
        </a:p>
      </dgm:t>
    </dgm:pt>
    <dgm:pt modelId="{26420D09-B084-410A-9629-BCA9DF228709}" type="pres">
      <dgm:prSet presAssocID="{1EA9B88A-FCE7-47F7-87B4-E848AE24772D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FB866139-740E-4687-BF79-837212058BE5}" type="pres">
      <dgm:prSet presAssocID="{1EA9B88A-FCE7-47F7-87B4-E848AE24772D}" presName="dummy" presStyleCnt="0"/>
      <dgm:spPr/>
    </dgm:pt>
    <dgm:pt modelId="{CCAA4380-A688-4FD6-BBAE-B176943AC86A}" type="pres">
      <dgm:prSet presAssocID="{C88D521E-0CFC-4A0C-9AC7-EE8CEEAF8DB6}" presName="sibTrans" presStyleLbl="sibTrans2D1" presStyleIdx="0" presStyleCnt="6"/>
      <dgm:spPr/>
      <dgm:t>
        <a:bodyPr/>
        <a:lstStyle/>
        <a:p>
          <a:endParaRPr lang="it-IT"/>
        </a:p>
      </dgm:t>
    </dgm:pt>
    <dgm:pt modelId="{F0034C0F-139D-4C07-AD88-03F18D90EAAE}" type="pres">
      <dgm:prSet presAssocID="{21CCC273-E1DA-4213-A726-E362DDED4C35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A4BEB7D9-07EE-43C6-96A5-C48F5AE2612D}" type="pres">
      <dgm:prSet presAssocID="{21CCC273-E1DA-4213-A726-E362DDED4C35}" presName="dummy" presStyleCnt="0"/>
      <dgm:spPr/>
    </dgm:pt>
    <dgm:pt modelId="{FFEA6F81-EFC0-4EED-93C4-D2C1AA962E7F}" type="pres">
      <dgm:prSet presAssocID="{EDF4EE0F-543E-4538-97AF-9D756A1514DA}" presName="sibTrans" presStyleLbl="sibTrans2D1" presStyleIdx="1" presStyleCnt="6"/>
      <dgm:spPr/>
      <dgm:t>
        <a:bodyPr/>
        <a:lstStyle/>
        <a:p>
          <a:endParaRPr lang="it-IT"/>
        </a:p>
      </dgm:t>
    </dgm:pt>
    <dgm:pt modelId="{BE407E5E-18AD-46BF-830A-85496D770566}" type="pres">
      <dgm:prSet presAssocID="{9A2C553B-D984-4DF9-A502-AF9E407FEC60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BE337BB5-E460-47BB-BF93-AE7B35BB6D9B}" type="pres">
      <dgm:prSet presAssocID="{9A2C553B-D984-4DF9-A502-AF9E407FEC60}" presName="dummy" presStyleCnt="0"/>
      <dgm:spPr/>
    </dgm:pt>
    <dgm:pt modelId="{8FBDEE6C-CF48-47D5-BF96-C71721864012}" type="pres">
      <dgm:prSet presAssocID="{58406176-B8BA-431F-ABA7-5E554CD9D98D}" presName="sibTrans" presStyleLbl="sibTrans2D1" presStyleIdx="2" presStyleCnt="6"/>
      <dgm:spPr/>
      <dgm:t>
        <a:bodyPr/>
        <a:lstStyle/>
        <a:p>
          <a:endParaRPr lang="it-IT"/>
        </a:p>
      </dgm:t>
    </dgm:pt>
    <dgm:pt modelId="{B35B6530-A3DC-41A2-8374-FACFCB5864C2}" type="pres">
      <dgm:prSet presAssocID="{BF285912-AD82-453F-B249-7B2B037B99DC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157F3E7F-983A-4A2D-851F-0DCB3BC14905}" type="pres">
      <dgm:prSet presAssocID="{BF285912-AD82-453F-B249-7B2B037B99DC}" presName="dummy" presStyleCnt="0"/>
      <dgm:spPr/>
    </dgm:pt>
    <dgm:pt modelId="{E27D8D49-42A6-4C71-84A9-9495102BED66}" type="pres">
      <dgm:prSet presAssocID="{CC952A5A-F959-44B8-BFAC-C830A901912D}" presName="sibTrans" presStyleLbl="sibTrans2D1" presStyleIdx="3" presStyleCnt="6"/>
      <dgm:spPr/>
      <dgm:t>
        <a:bodyPr/>
        <a:lstStyle/>
        <a:p>
          <a:endParaRPr lang="it-IT"/>
        </a:p>
      </dgm:t>
    </dgm:pt>
    <dgm:pt modelId="{67BD6789-61A8-40BE-AD40-3A0B0C54080E}" type="pres">
      <dgm:prSet presAssocID="{FB9292FE-32E4-4069-B642-E1F8F449CD9F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3983730D-33AB-47B7-B10C-69EA5800E9FC}" type="pres">
      <dgm:prSet presAssocID="{FB9292FE-32E4-4069-B642-E1F8F449CD9F}" presName="dummy" presStyleCnt="0"/>
      <dgm:spPr/>
    </dgm:pt>
    <dgm:pt modelId="{F08F8840-FD3E-4884-B82C-2805C836D69C}" type="pres">
      <dgm:prSet presAssocID="{B4894991-5534-4D4E-BAF4-A12C1A1712F3}" presName="sibTrans" presStyleLbl="sibTrans2D1" presStyleIdx="4" presStyleCnt="6"/>
      <dgm:spPr/>
      <dgm:t>
        <a:bodyPr/>
        <a:lstStyle/>
        <a:p>
          <a:endParaRPr lang="it-IT"/>
        </a:p>
      </dgm:t>
    </dgm:pt>
    <dgm:pt modelId="{001A78D1-2997-423F-A1AA-7F4899590F64}" type="pres">
      <dgm:prSet presAssocID="{83D3D173-3FDF-4566-8C5F-29B17C46634B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8A6950BD-1F7A-4F8D-83FB-2BB26FD6AAF3}" type="pres">
      <dgm:prSet presAssocID="{83D3D173-3FDF-4566-8C5F-29B17C46634B}" presName="dummy" presStyleCnt="0"/>
      <dgm:spPr/>
    </dgm:pt>
    <dgm:pt modelId="{7FB1458A-5E01-4BDC-8A7A-F6E2E36BA61D}" type="pres">
      <dgm:prSet presAssocID="{49D3E099-9B93-4F7A-BEBF-7794ADADAEB8}" presName="sibTrans" presStyleLbl="sibTrans2D1" presStyleIdx="5" presStyleCnt="6"/>
      <dgm:spPr/>
      <dgm:t>
        <a:bodyPr/>
        <a:lstStyle/>
        <a:p>
          <a:endParaRPr lang="it-IT"/>
        </a:p>
      </dgm:t>
    </dgm:pt>
  </dgm:ptLst>
  <dgm:cxnLst>
    <dgm:cxn modelId="{78E57438-5B52-421D-BCAE-9AA449176094}" type="presOf" srcId="{58406176-B8BA-431F-ABA7-5E554CD9D98D}" destId="{8FBDEE6C-CF48-47D5-BF96-C71721864012}" srcOrd="0" destOrd="0" presId="urn:microsoft.com/office/officeart/2005/8/layout/radial6"/>
    <dgm:cxn modelId="{DC09F77D-919D-489F-8536-05A2CF113F1A}" type="presOf" srcId="{83D3D173-3FDF-4566-8C5F-29B17C46634B}" destId="{001A78D1-2997-423F-A1AA-7F4899590F64}" srcOrd="0" destOrd="0" presId="urn:microsoft.com/office/officeart/2005/8/layout/radial6"/>
    <dgm:cxn modelId="{12066B3A-311A-48BC-A100-9907D15D7BA3}" type="presOf" srcId="{49D3E099-9B93-4F7A-BEBF-7794ADADAEB8}" destId="{7FB1458A-5E01-4BDC-8A7A-F6E2E36BA61D}" srcOrd="0" destOrd="0" presId="urn:microsoft.com/office/officeart/2005/8/layout/radial6"/>
    <dgm:cxn modelId="{BEBB90F0-4E1A-43AC-81BB-31FD82942DDF}" srcId="{E04886EB-F200-43FE-AF24-E6AE73EABB21}" destId="{1EA9B88A-FCE7-47F7-87B4-E848AE24772D}" srcOrd="0" destOrd="0" parTransId="{93151F93-D092-4057-ABA6-6DF4D4FD8536}" sibTransId="{C88D521E-0CFC-4A0C-9AC7-EE8CEEAF8DB6}"/>
    <dgm:cxn modelId="{788CB5F1-B730-49E0-9E63-8AA1606DAEC6}" type="presOf" srcId="{C88D521E-0CFC-4A0C-9AC7-EE8CEEAF8DB6}" destId="{CCAA4380-A688-4FD6-BBAE-B176943AC86A}" srcOrd="0" destOrd="0" presId="urn:microsoft.com/office/officeart/2005/8/layout/radial6"/>
    <dgm:cxn modelId="{0AEC8896-48E1-446C-83B9-829FA23322E3}" type="presOf" srcId="{E04886EB-F200-43FE-AF24-E6AE73EABB21}" destId="{03364A1C-BC00-4D1C-AE5E-1E4C72FB0812}" srcOrd="0" destOrd="0" presId="urn:microsoft.com/office/officeart/2005/8/layout/radial6"/>
    <dgm:cxn modelId="{331EFBA6-BA4B-4193-8EB2-7F73CEA76DD8}" type="presOf" srcId="{03C7A38A-A35C-4AC2-B723-BDD1667B5DA0}" destId="{F3A8B969-44D8-4D23-9907-377C17966B92}" srcOrd="0" destOrd="0" presId="urn:microsoft.com/office/officeart/2005/8/layout/radial6"/>
    <dgm:cxn modelId="{29D3D42E-2C82-43FD-9432-A40AA4C54979}" srcId="{E04886EB-F200-43FE-AF24-E6AE73EABB21}" destId="{83D3D173-3FDF-4566-8C5F-29B17C46634B}" srcOrd="5" destOrd="0" parTransId="{9C814686-CA46-4C00-92D1-4EB687C0C97B}" sibTransId="{49D3E099-9B93-4F7A-BEBF-7794ADADAEB8}"/>
    <dgm:cxn modelId="{258D1DF9-8B9F-40DE-9EEC-BDFE9F4A7B4B}" type="presOf" srcId="{CC952A5A-F959-44B8-BFAC-C830A901912D}" destId="{E27D8D49-42A6-4C71-84A9-9495102BED66}" srcOrd="0" destOrd="0" presId="urn:microsoft.com/office/officeart/2005/8/layout/radial6"/>
    <dgm:cxn modelId="{ABE0491A-0CA9-48C6-B980-392122877119}" srcId="{E04886EB-F200-43FE-AF24-E6AE73EABB21}" destId="{9A2C553B-D984-4DF9-A502-AF9E407FEC60}" srcOrd="2" destOrd="0" parTransId="{A145EF58-2729-4699-B44B-C67F9433126A}" sibTransId="{58406176-B8BA-431F-ABA7-5E554CD9D98D}"/>
    <dgm:cxn modelId="{ABFE14DD-FD24-466D-8627-746F8F0CC0CF}" srcId="{E04886EB-F200-43FE-AF24-E6AE73EABB21}" destId="{FB9292FE-32E4-4069-B642-E1F8F449CD9F}" srcOrd="4" destOrd="0" parTransId="{0A7862A9-1478-4011-950A-CE39D13A025F}" sibTransId="{B4894991-5534-4D4E-BAF4-A12C1A1712F3}"/>
    <dgm:cxn modelId="{8D7ED936-EF31-4EBD-B6F5-F4EEEFC210C2}" type="presOf" srcId="{1EA9B88A-FCE7-47F7-87B4-E848AE24772D}" destId="{26420D09-B084-410A-9629-BCA9DF228709}" srcOrd="0" destOrd="0" presId="urn:microsoft.com/office/officeart/2005/8/layout/radial6"/>
    <dgm:cxn modelId="{225B5FFF-9FAC-43EA-A643-0F7841AF7787}" type="presOf" srcId="{B4894991-5534-4D4E-BAF4-A12C1A1712F3}" destId="{F08F8840-FD3E-4884-B82C-2805C836D69C}" srcOrd="0" destOrd="0" presId="urn:microsoft.com/office/officeart/2005/8/layout/radial6"/>
    <dgm:cxn modelId="{7516E1DE-8F21-4E5D-B4E0-E1471C54393E}" type="presOf" srcId="{BF285912-AD82-453F-B249-7B2B037B99DC}" destId="{B35B6530-A3DC-41A2-8374-FACFCB5864C2}" srcOrd="0" destOrd="0" presId="urn:microsoft.com/office/officeart/2005/8/layout/radial6"/>
    <dgm:cxn modelId="{A447523C-6340-4D68-9ED1-302D3D1316DA}" srcId="{E04886EB-F200-43FE-AF24-E6AE73EABB21}" destId="{21CCC273-E1DA-4213-A726-E362DDED4C35}" srcOrd="1" destOrd="0" parTransId="{87A15895-1A34-4596-875C-CAD53B02D4B9}" sibTransId="{EDF4EE0F-543E-4538-97AF-9D756A1514DA}"/>
    <dgm:cxn modelId="{611C84B4-88AD-45D4-975C-959F5F4D38A5}" type="presOf" srcId="{EDF4EE0F-543E-4538-97AF-9D756A1514DA}" destId="{FFEA6F81-EFC0-4EED-93C4-D2C1AA962E7F}" srcOrd="0" destOrd="0" presId="urn:microsoft.com/office/officeart/2005/8/layout/radial6"/>
    <dgm:cxn modelId="{B4C88D89-A665-43B6-9F9F-2336F59B4CC3}" srcId="{03C7A38A-A35C-4AC2-B723-BDD1667B5DA0}" destId="{E04886EB-F200-43FE-AF24-E6AE73EABB21}" srcOrd="0" destOrd="0" parTransId="{BA34F54B-F4EC-4931-A059-218BCEF14C9E}" sibTransId="{87EC05F8-9278-440A-874A-E81D6C84E21E}"/>
    <dgm:cxn modelId="{46B7308D-1DA7-4BFC-B74D-6123C13E8634}" type="presOf" srcId="{21CCC273-E1DA-4213-A726-E362DDED4C35}" destId="{F0034C0F-139D-4C07-AD88-03F18D90EAAE}" srcOrd="0" destOrd="0" presId="urn:microsoft.com/office/officeart/2005/8/layout/radial6"/>
    <dgm:cxn modelId="{9EEBAFDA-1BC6-4D0D-A4C7-4C23A78A4546}" srcId="{E04886EB-F200-43FE-AF24-E6AE73EABB21}" destId="{BF285912-AD82-453F-B249-7B2B037B99DC}" srcOrd="3" destOrd="0" parTransId="{65134343-3B53-4BA0-BF6F-22836ABB9DE2}" sibTransId="{CC952A5A-F959-44B8-BFAC-C830A901912D}"/>
    <dgm:cxn modelId="{88982861-D4EB-40DC-AFEB-FB0678176197}" type="presOf" srcId="{9A2C553B-D984-4DF9-A502-AF9E407FEC60}" destId="{BE407E5E-18AD-46BF-830A-85496D770566}" srcOrd="0" destOrd="0" presId="urn:microsoft.com/office/officeart/2005/8/layout/radial6"/>
    <dgm:cxn modelId="{D12206F7-7A39-43FA-A004-8E83F5B53BE4}" type="presOf" srcId="{FB9292FE-32E4-4069-B642-E1F8F449CD9F}" destId="{67BD6789-61A8-40BE-AD40-3A0B0C54080E}" srcOrd="0" destOrd="0" presId="urn:microsoft.com/office/officeart/2005/8/layout/radial6"/>
    <dgm:cxn modelId="{AEA792F1-52A1-46CB-A93E-E2515C2DFA9F}" type="presParOf" srcId="{F3A8B969-44D8-4D23-9907-377C17966B92}" destId="{03364A1C-BC00-4D1C-AE5E-1E4C72FB0812}" srcOrd="0" destOrd="0" presId="urn:microsoft.com/office/officeart/2005/8/layout/radial6"/>
    <dgm:cxn modelId="{53B91A13-002B-4554-9DB6-2804607A0A6F}" type="presParOf" srcId="{F3A8B969-44D8-4D23-9907-377C17966B92}" destId="{26420D09-B084-410A-9629-BCA9DF228709}" srcOrd="1" destOrd="0" presId="urn:microsoft.com/office/officeart/2005/8/layout/radial6"/>
    <dgm:cxn modelId="{67F5209E-2CCA-4EBE-9A4F-B01CF00DDB3D}" type="presParOf" srcId="{F3A8B969-44D8-4D23-9907-377C17966B92}" destId="{FB866139-740E-4687-BF79-837212058BE5}" srcOrd="2" destOrd="0" presId="urn:microsoft.com/office/officeart/2005/8/layout/radial6"/>
    <dgm:cxn modelId="{90C0C9FE-43B6-416A-B347-421C38E67724}" type="presParOf" srcId="{F3A8B969-44D8-4D23-9907-377C17966B92}" destId="{CCAA4380-A688-4FD6-BBAE-B176943AC86A}" srcOrd="3" destOrd="0" presId="urn:microsoft.com/office/officeart/2005/8/layout/radial6"/>
    <dgm:cxn modelId="{C92715DF-D1EA-4076-88A7-AEACADD09649}" type="presParOf" srcId="{F3A8B969-44D8-4D23-9907-377C17966B92}" destId="{F0034C0F-139D-4C07-AD88-03F18D90EAAE}" srcOrd="4" destOrd="0" presId="urn:microsoft.com/office/officeart/2005/8/layout/radial6"/>
    <dgm:cxn modelId="{03BD7051-28FE-4368-B9A0-DCAA1D102633}" type="presParOf" srcId="{F3A8B969-44D8-4D23-9907-377C17966B92}" destId="{A4BEB7D9-07EE-43C6-96A5-C48F5AE2612D}" srcOrd="5" destOrd="0" presId="urn:microsoft.com/office/officeart/2005/8/layout/radial6"/>
    <dgm:cxn modelId="{C55169A1-BAD2-4F9E-AD8E-405A24324543}" type="presParOf" srcId="{F3A8B969-44D8-4D23-9907-377C17966B92}" destId="{FFEA6F81-EFC0-4EED-93C4-D2C1AA962E7F}" srcOrd="6" destOrd="0" presId="urn:microsoft.com/office/officeart/2005/8/layout/radial6"/>
    <dgm:cxn modelId="{1E491CD6-91FE-4547-BD58-A22F69803BE4}" type="presParOf" srcId="{F3A8B969-44D8-4D23-9907-377C17966B92}" destId="{BE407E5E-18AD-46BF-830A-85496D770566}" srcOrd="7" destOrd="0" presId="urn:microsoft.com/office/officeart/2005/8/layout/radial6"/>
    <dgm:cxn modelId="{AE9957C3-7C47-4312-A904-46F6899FDE79}" type="presParOf" srcId="{F3A8B969-44D8-4D23-9907-377C17966B92}" destId="{BE337BB5-E460-47BB-BF93-AE7B35BB6D9B}" srcOrd="8" destOrd="0" presId="urn:microsoft.com/office/officeart/2005/8/layout/radial6"/>
    <dgm:cxn modelId="{775351AF-2A82-4E8F-9E68-46584D6D5C65}" type="presParOf" srcId="{F3A8B969-44D8-4D23-9907-377C17966B92}" destId="{8FBDEE6C-CF48-47D5-BF96-C71721864012}" srcOrd="9" destOrd="0" presId="urn:microsoft.com/office/officeart/2005/8/layout/radial6"/>
    <dgm:cxn modelId="{22E5210F-9EBE-49EF-8C09-35174F00EAE3}" type="presParOf" srcId="{F3A8B969-44D8-4D23-9907-377C17966B92}" destId="{B35B6530-A3DC-41A2-8374-FACFCB5864C2}" srcOrd="10" destOrd="0" presId="urn:microsoft.com/office/officeart/2005/8/layout/radial6"/>
    <dgm:cxn modelId="{736A9285-055F-4966-AAEF-014BA790B5DF}" type="presParOf" srcId="{F3A8B969-44D8-4D23-9907-377C17966B92}" destId="{157F3E7F-983A-4A2D-851F-0DCB3BC14905}" srcOrd="11" destOrd="0" presId="urn:microsoft.com/office/officeart/2005/8/layout/radial6"/>
    <dgm:cxn modelId="{14FC9012-6362-407B-90E6-2E7C2F0EB100}" type="presParOf" srcId="{F3A8B969-44D8-4D23-9907-377C17966B92}" destId="{E27D8D49-42A6-4C71-84A9-9495102BED66}" srcOrd="12" destOrd="0" presId="urn:microsoft.com/office/officeart/2005/8/layout/radial6"/>
    <dgm:cxn modelId="{67487E0A-641E-4680-B543-C2100D895447}" type="presParOf" srcId="{F3A8B969-44D8-4D23-9907-377C17966B92}" destId="{67BD6789-61A8-40BE-AD40-3A0B0C54080E}" srcOrd="13" destOrd="0" presId="urn:microsoft.com/office/officeart/2005/8/layout/radial6"/>
    <dgm:cxn modelId="{ACE777B3-B200-4AD9-8C1D-043820FD1B1F}" type="presParOf" srcId="{F3A8B969-44D8-4D23-9907-377C17966B92}" destId="{3983730D-33AB-47B7-B10C-69EA5800E9FC}" srcOrd="14" destOrd="0" presId="urn:microsoft.com/office/officeart/2005/8/layout/radial6"/>
    <dgm:cxn modelId="{C7A84FC9-883E-4E08-AE98-A6E5A1842F70}" type="presParOf" srcId="{F3A8B969-44D8-4D23-9907-377C17966B92}" destId="{F08F8840-FD3E-4884-B82C-2805C836D69C}" srcOrd="15" destOrd="0" presId="urn:microsoft.com/office/officeart/2005/8/layout/radial6"/>
    <dgm:cxn modelId="{A21E0892-8525-47C1-9D59-DCB39C727EC6}" type="presParOf" srcId="{F3A8B969-44D8-4D23-9907-377C17966B92}" destId="{001A78D1-2997-423F-A1AA-7F4899590F64}" srcOrd="16" destOrd="0" presId="urn:microsoft.com/office/officeart/2005/8/layout/radial6"/>
    <dgm:cxn modelId="{7897F98C-4038-45A5-9D84-23707A281395}" type="presParOf" srcId="{F3A8B969-44D8-4D23-9907-377C17966B92}" destId="{8A6950BD-1F7A-4F8D-83FB-2BB26FD6AAF3}" srcOrd="17" destOrd="0" presId="urn:microsoft.com/office/officeart/2005/8/layout/radial6"/>
    <dgm:cxn modelId="{F1AC359B-FD1A-4B4C-87AF-6317366E1490}" type="presParOf" srcId="{F3A8B969-44D8-4D23-9907-377C17966B92}" destId="{7FB1458A-5E01-4BDC-8A7A-F6E2E36BA61D}" srcOrd="18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FB1458A-5E01-4BDC-8A7A-F6E2E36BA61D}">
      <dsp:nvSpPr>
        <dsp:cNvPr id="0" name=""/>
        <dsp:cNvSpPr/>
      </dsp:nvSpPr>
      <dsp:spPr>
        <a:xfrm>
          <a:off x="1919071" y="776071"/>
          <a:ext cx="5305856" cy="5305856"/>
        </a:xfrm>
        <a:prstGeom prst="blockArc">
          <a:avLst>
            <a:gd name="adj1" fmla="val 12600000"/>
            <a:gd name="adj2" fmla="val 16200000"/>
            <a:gd name="adj3" fmla="val 453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08F8840-FD3E-4884-B82C-2805C836D69C}">
      <dsp:nvSpPr>
        <dsp:cNvPr id="0" name=""/>
        <dsp:cNvSpPr/>
      </dsp:nvSpPr>
      <dsp:spPr>
        <a:xfrm>
          <a:off x="1919071" y="776071"/>
          <a:ext cx="5305856" cy="5305856"/>
        </a:xfrm>
        <a:prstGeom prst="blockArc">
          <a:avLst>
            <a:gd name="adj1" fmla="val 9000000"/>
            <a:gd name="adj2" fmla="val 12600000"/>
            <a:gd name="adj3" fmla="val 453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27D8D49-42A6-4C71-84A9-9495102BED66}">
      <dsp:nvSpPr>
        <dsp:cNvPr id="0" name=""/>
        <dsp:cNvSpPr/>
      </dsp:nvSpPr>
      <dsp:spPr>
        <a:xfrm>
          <a:off x="1919071" y="776071"/>
          <a:ext cx="5305856" cy="5305856"/>
        </a:xfrm>
        <a:prstGeom prst="blockArc">
          <a:avLst>
            <a:gd name="adj1" fmla="val 5400000"/>
            <a:gd name="adj2" fmla="val 9000000"/>
            <a:gd name="adj3" fmla="val 453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FBDEE6C-CF48-47D5-BF96-C71721864012}">
      <dsp:nvSpPr>
        <dsp:cNvPr id="0" name=""/>
        <dsp:cNvSpPr/>
      </dsp:nvSpPr>
      <dsp:spPr>
        <a:xfrm>
          <a:off x="1919071" y="776071"/>
          <a:ext cx="5305856" cy="5305856"/>
        </a:xfrm>
        <a:prstGeom prst="blockArc">
          <a:avLst>
            <a:gd name="adj1" fmla="val 1800000"/>
            <a:gd name="adj2" fmla="val 5400000"/>
            <a:gd name="adj3" fmla="val 453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FEA6F81-EFC0-4EED-93C4-D2C1AA962E7F}">
      <dsp:nvSpPr>
        <dsp:cNvPr id="0" name=""/>
        <dsp:cNvSpPr/>
      </dsp:nvSpPr>
      <dsp:spPr>
        <a:xfrm>
          <a:off x="1919071" y="776071"/>
          <a:ext cx="5305856" cy="5305856"/>
        </a:xfrm>
        <a:prstGeom prst="blockArc">
          <a:avLst>
            <a:gd name="adj1" fmla="val 19800000"/>
            <a:gd name="adj2" fmla="val 1800000"/>
            <a:gd name="adj3" fmla="val 453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CAA4380-A688-4FD6-BBAE-B176943AC86A}">
      <dsp:nvSpPr>
        <dsp:cNvPr id="0" name=""/>
        <dsp:cNvSpPr/>
      </dsp:nvSpPr>
      <dsp:spPr>
        <a:xfrm>
          <a:off x="1919071" y="776071"/>
          <a:ext cx="5305856" cy="5305856"/>
        </a:xfrm>
        <a:prstGeom prst="blockArc">
          <a:avLst>
            <a:gd name="adj1" fmla="val 16200000"/>
            <a:gd name="adj2" fmla="val 19800000"/>
            <a:gd name="adj3" fmla="val 453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3364A1C-BC00-4D1C-AE5E-1E4C72FB0812}">
      <dsp:nvSpPr>
        <dsp:cNvPr id="0" name=""/>
        <dsp:cNvSpPr/>
      </dsp:nvSpPr>
      <dsp:spPr>
        <a:xfrm>
          <a:off x="3379886" y="2236886"/>
          <a:ext cx="2384226" cy="238422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0" tIns="44450" rIns="44450" bIns="4445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3500" b="0" kern="1200" cap="none" spc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rPr>
            <a:t>Volontà generale</a:t>
          </a:r>
          <a:endParaRPr lang="it-IT" sz="3500" b="0" kern="1200" cap="none" spc="0" dirty="0">
            <a:ln w="18415" cmpd="sng">
              <a:solidFill>
                <a:srgbClr val="FFFFFF"/>
              </a:solidFill>
              <a:prstDash val="solid"/>
            </a:ln>
            <a:solidFill>
              <a:srgbClr val="FFFFFF"/>
            </a:solidFill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</dsp:txBody>
      <dsp:txXfrm>
        <a:off x="3379886" y="2236886"/>
        <a:ext cx="2384226" cy="2384226"/>
      </dsp:txXfrm>
    </dsp:sp>
    <dsp:sp modelId="{26420D09-B084-410A-9629-BCA9DF228709}">
      <dsp:nvSpPr>
        <dsp:cNvPr id="0" name=""/>
        <dsp:cNvSpPr/>
      </dsp:nvSpPr>
      <dsp:spPr>
        <a:xfrm>
          <a:off x="3737520" y="1675"/>
          <a:ext cx="1668958" cy="1668958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900" b="0" kern="1200" cap="none" spc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rPr>
            <a:t>assoluta</a:t>
          </a:r>
          <a:endParaRPr lang="it-IT" sz="1900" b="0" kern="1200" cap="none" spc="0" dirty="0">
            <a:ln w="18415" cmpd="sng">
              <a:solidFill>
                <a:srgbClr val="FFFFFF"/>
              </a:solidFill>
              <a:prstDash val="solid"/>
            </a:ln>
            <a:solidFill>
              <a:srgbClr val="FFFFFF"/>
            </a:solidFill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</dsp:txBody>
      <dsp:txXfrm>
        <a:off x="3737520" y="1675"/>
        <a:ext cx="1668958" cy="1668958"/>
      </dsp:txXfrm>
    </dsp:sp>
    <dsp:sp modelId="{F0034C0F-139D-4C07-AD88-03F18D90EAAE}">
      <dsp:nvSpPr>
        <dsp:cNvPr id="0" name=""/>
        <dsp:cNvSpPr/>
      </dsp:nvSpPr>
      <dsp:spPr>
        <a:xfrm>
          <a:off x="5982990" y="1298097"/>
          <a:ext cx="1668958" cy="1668958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900" b="0" kern="1200" cap="none" spc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rPr>
            <a:t>pura</a:t>
          </a:r>
          <a:endParaRPr lang="it-IT" sz="1900" b="0" kern="1200" cap="none" spc="0" dirty="0">
            <a:ln w="18415" cmpd="sng">
              <a:solidFill>
                <a:srgbClr val="FFFFFF"/>
              </a:solidFill>
              <a:prstDash val="solid"/>
            </a:ln>
            <a:solidFill>
              <a:srgbClr val="FFFFFF"/>
            </a:solidFill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</dsp:txBody>
      <dsp:txXfrm>
        <a:off x="5982990" y="1298097"/>
        <a:ext cx="1668958" cy="1668958"/>
      </dsp:txXfrm>
    </dsp:sp>
    <dsp:sp modelId="{BE407E5E-18AD-46BF-830A-85496D770566}">
      <dsp:nvSpPr>
        <dsp:cNvPr id="0" name=""/>
        <dsp:cNvSpPr/>
      </dsp:nvSpPr>
      <dsp:spPr>
        <a:xfrm>
          <a:off x="5982990" y="3890943"/>
          <a:ext cx="1668958" cy="1668958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900" b="0" kern="1200" cap="none" spc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rPr>
            <a:t>retta</a:t>
          </a:r>
          <a:endParaRPr lang="it-IT" sz="1900" b="0" kern="1200" cap="none" spc="0" dirty="0">
            <a:ln w="18415" cmpd="sng">
              <a:solidFill>
                <a:srgbClr val="FFFFFF"/>
              </a:solidFill>
              <a:prstDash val="solid"/>
            </a:ln>
            <a:solidFill>
              <a:srgbClr val="FFFFFF"/>
            </a:solidFill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</dsp:txBody>
      <dsp:txXfrm>
        <a:off x="5982990" y="3890943"/>
        <a:ext cx="1668958" cy="1668958"/>
      </dsp:txXfrm>
    </dsp:sp>
    <dsp:sp modelId="{B35B6530-A3DC-41A2-8374-FACFCB5864C2}">
      <dsp:nvSpPr>
        <dsp:cNvPr id="0" name=""/>
        <dsp:cNvSpPr/>
      </dsp:nvSpPr>
      <dsp:spPr>
        <a:xfrm>
          <a:off x="3737520" y="5187366"/>
          <a:ext cx="1668958" cy="1668958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900" b="0" kern="1200" cap="none" spc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rPr>
            <a:t>immutabile</a:t>
          </a:r>
          <a:endParaRPr lang="it-IT" sz="1900" b="0" kern="1200" cap="none" spc="0" dirty="0">
            <a:ln w="18415" cmpd="sng">
              <a:solidFill>
                <a:srgbClr val="FFFFFF"/>
              </a:solidFill>
              <a:prstDash val="solid"/>
            </a:ln>
            <a:solidFill>
              <a:srgbClr val="FFFFFF"/>
            </a:solidFill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</dsp:txBody>
      <dsp:txXfrm>
        <a:off x="3737520" y="5187366"/>
        <a:ext cx="1668958" cy="1668958"/>
      </dsp:txXfrm>
    </dsp:sp>
    <dsp:sp modelId="{67BD6789-61A8-40BE-AD40-3A0B0C54080E}">
      <dsp:nvSpPr>
        <dsp:cNvPr id="0" name=""/>
        <dsp:cNvSpPr/>
      </dsp:nvSpPr>
      <dsp:spPr>
        <a:xfrm>
          <a:off x="1492050" y="3890943"/>
          <a:ext cx="1668958" cy="1668958"/>
        </a:xfrm>
        <a:prstGeom prst="ellips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900" b="0" kern="1200" cap="none" spc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rPr>
            <a:t>inalienabile</a:t>
          </a:r>
          <a:endParaRPr lang="it-IT" sz="1900" b="0" kern="1200" cap="none" spc="0" dirty="0">
            <a:ln w="18415" cmpd="sng">
              <a:solidFill>
                <a:srgbClr val="FFFFFF"/>
              </a:solidFill>
              <a:prstDash val="solid"/>
            </a:ln>
            <a:solidFill>
              <a:srgbClr val="FFFFFF"/>
            </a:solidFill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</dsp:txBody>
      <dsp:txXfrm>
        <a:off x="1492050" y="3890943"/>
        <a:ext cx="1668958" cy="1668958"/>
      </dsp:txXfrm>
    </dsp:sp>
    <dsp:sp modelId="{001A78D1-2997-423F-A1AA-7F4899590F64}">
      <dsp:nvSpPr>
        <dsp:cNvPr id="0" name=""/>
        <dsp:cNvSpPr/>
      </dsp:nvSpPr>
      <dsp:spPr>
        <a:xfrm>
          <a:off x="1492050" y="1298097"/>
          <a:ext cx="1668958" cy="1668958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900" b="0" kern="1200" cap="none" spc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rPr>
            <a:t>indivisibile</a:t>
          </a:r>
          <a:endParaRPr lang="it-IT" sz="1900" b="0" kern="1200" cap="none" spc="0" dirty="0">
            <a:ln w="18415" cmpd="sng">
              <a:solidFill>
                <a:srgbClr val="FFFFFF"/>
              </a:solidFill>
              <a:prstDash val="solid"/>
            </a:ln>
            <a:solidFill>
              <a:srgbClr val="FFFFFF"/>
            </a:solidFill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</dsp:txBody>
      <dsp:txXfrm>
        <a:off x="1492050" y="1298097"/>
        <a:ext cx="1668958" cy="166895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AF86B-8BFB-4DE0-9787-A9A9B9EB8C23}" type="datetimeFigureOut">
              <a:rPr lang="it-IT" smtClean="0"/>
              <a:pPr/>
              <a:t>09/04/2020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313B2-4CE5-4500-B50D-1670FC88293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AF86B-8BFB-4DE0-9787-A9A9B9EB8C23}" type="datetimeFigureOut">
              <a:rPr lang="it-IT" smtClean="0"/>
              <a:pPr/>
              <a:t>09/04/2020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313B2-4CE5-4500-B50D-1670FC88293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AF86B-8BFB-4DE0-9787-A9A9B9EB8C23}" type="datetimeFigureOut">
              <a:rPr lang="it-IT" smtClean="0"/>
              <a:pPr/>
              <a:t>09/04/2020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313B2-4CE5-4500-B50D-1670FC88293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AF86B-8BFB-4DE0-9787-A9A9B9EB8C23}" type="datetimeFigureOut">
              <a:rPr lang="it-IT" smtClean="0"/>
              <a:pPr/>
              <a:t>09/04/2020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313B2-4CE5-4500-B50D-1670FC88293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AF86B-8BFB-4DE0-9787-A9A9B9EB8C23}" type="datetimeFigureOut">
              <a:rPr lang="it-IT" smtClean="0"/>
              <a:pPr/>
              <a:t>09/04/2020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313B2-4CE5-4500-B50D-1670FC88293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AF86B-8BFB-4DE0-9787-A9A9B9EB8C23}" type="datetimeFigureOut">
              <a:rPr lang="it-IT" smtClean="0"/>
              <a:pPr/>
              <a:t>09/04/2020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313B2-4CE5-4500-B50D-1670FC88293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AF86B-8BFB-4DE0-9787-A9A9B9EB8C23}" type="datetimeFigureOut">
              <a:rPr lang="it-IT" smtClean="0"/>
              <a:pPr/>
              <a:t>09/04/2020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313B2-4CE5-4500-B50D-1670FC88293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AF86B-8BFB-4DE0-9787-A9A9B9EB8C23}" type="datetimeFigureOut">
              <a:rPr lang="it-IT" smtClean="0"/>
              <a:pPr/>
              <a:t>09/04/2020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313B2-4CE5-4500-B50D-1670FC88293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AF86B-8BFB-4DE0-9787-A9A9B9EB8C23}" type="datetimeFigureOut">
              <a:rPr lang="it-IT" smtClean="0"/>
              <a:pPr/>
              <a:t>09/04/2020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313B2-4CE5-4500-B50D-1670FC88293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AF86B-8BFB-4DE0-9787-A9A9B9EB8C23}" type="datetimeFigureOut">
              <a:rPr lang="it-IT" smtClean="0"/>
              <a:pPr/>
              <a:t>09/04/2020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313B2-4CE5-4500-B50D-1670FC88293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AF86B-8BFB-4DE0-9787-A9A9B9EB8C23}" type="datetimeFigureOut">
              <a:rPr lang="it-IT" smtClean="0"/>
              <a:pPr/>
              <a:t>09/04/2020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313B2-4CE5-4500-B50D-1670FC88293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7AF86B-8BFB-4DE0-9787-A9A9B9EB8C23}" type="datetimeFigureOut">
              <a:rPr lang="it-IT" smtClean="0"/>
              <a:pPr/>
              <a:t>09/04/2020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4313B2-4CE5-4500-B50D-1670FC882930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214282" y="2071678"/>
            <a:ext cx="5457836" cy="1470025"/>
          </a:xfrm>
        </p:spPr>
        <p:txBody>
          <a:bodyPr/>
          <a:lstStyle/>
          <a:p>
            <a:r>
              <a:rPr lang="it-IT" dirty="0" smtClean="0"/>
              <a:t>Rousseau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785918" y="5105400"/>
            <a:ext cx="5629292" cy="1752600"/>
          </a:xfrm>
        </p:spPr>
        <p:txBody>
          <a:bodyPr/>
          <a:lstStyle/>
          <a:p>
            <a:r>
              <a:rPr lang="it-IT" dirty="0" smtClean="0"/>
              <a:t>Pensiero politico</a:t>
            </a:r>
            <a:endParaRPr lang="it-IT" dirty="0"/>
          </a:p>
        </p:txBody>
      </p:sp>
      <p:pic>
        <p:nvPicPr>
          <p:cNvPr id="12290" name="Picture 2" descr="Visualizza immagine di origin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72066" y="571480"/>
            <a:ext cx="3220828" cy="421484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Visualizza immagine di origine"/>
          <p:cNvPicPr>
            <a:picLocks noChangeAspect="1" noChangeArrowheads="1"/>
          </p:cNvPicPr>
          <p:nvPr/>
        </p:nvPicPr>
        <p:blipFill>
          <a:blip r:embed="rId2" cstate="print">
            <a:lum bright="30000"/>
          </a:blip>
          <a:srcRect l="44262" t="-7353"/>
          <a:stretch>
            <a:fillRect/>
          </a:stretch>
        </p:blipFill>
        <p:spPr bwMode="auto">
          <a:xfrm>
            <a:off x="0" y="-357214"/>
            <a:ext cx="2069067" cy="5214974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071538" y="214290"/>
            <a:ext cx="7772400" cy="1470025"/>
          </a:xfrm>
        </p:spPr>
        <p:txBody>
          <a:bodyPr/>
          <a:lstStyle/>
          <a:p>
            <a:r>
              <a:rPr lang="it-IT" dirty="0" smtClean="0"/>
              <a:t>Il patto sociale</a:t>
            </a:r>
            <a:endParaRPr lang="it-IT" dirty="0"/>
          </a:p>
        </p:txBody>
      </p:sp>
      <p:sp>
        <p:nvSpPr>
          <p:cNvPr id="8" name="CasellaDiTesto 7"/>
          <p:cNvSpPr txBox="1"/>
          <p:nvPr/>
        </p:nvSpPr>
        <p:spPr>
          <a:xfrm>
            <a:off x="2000232" y="1643050"/>
            <a:ext cx="6643734" cy="224676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it-IT" sz="2800" dirty="0" smtClean="0"/>
              <a:t>Bisogna trovare una </a:t>
            </a:r>
            <a:r>
              <a:rPr lang="it-IT" sz="2800" u="sng" dirty="0"/>
              <a:t>forma di associazione per la quale ciascuno, unendosi con tutti, non obbedisca tuttavia che a se stesso</a:t>
            </a:r>
            <a:r>
              <a:rPr lang="it-IT" sz="2800" dirty="0"/>
              <a:t> (e possa dunque dirsi ancora </a:t>
            </a:r>
            <a:r>
              <a:rPr lang="it-IT" sz="2800" b="1" u="sng" dirty="0"/>
              <a:t>libero</a:t>
            </a:r>
            <a:r>
              <a:rPr lang="it-IT" sz="2800" dirty="0"/>
              <a:t> e </a:t>
            </a:r>
            <a:r>
              <a:rPr lang="it-IT" sz="2800" b="1" u="sng" dirty="0"/>
              <a:t>uguale</a:t>
            </a:r>
            <a:r>
              <a:rPr lang="it-IT" sz="2800" dirty="0"/>
              <a:t> agli altri come nello stato di natura). </a:t>
            </a:r>
            <a:endParaRPr lang="it-IT" sz="2800" dirty="0" smtClean="0">
              <a:solidFill>
                <a:srgbClr val="FF0000"/>
              </a:solidFill>
            </a:endParaRPr>
          </a:p>
        </p:txBody>
      </p:sp>
      <p:sp>
        <p:nvSpPr>
          <p:cNvPr id="10" name="CasellaDiTesto 9"/>
          <p:cNvSpPr txBox="1"/>
          <p:nvPr/>
        </p:nvSpPr>
        <p:spPr>
          <a:xfrm>
            <a:off x="1857356" y="4429132"/>
            <a:ext cx="6643734" cy="138499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it-IT" sz="2800" dirty="0" smtClean="0"/>
              <a:t>CONTRATTO SOCIALE </a:t>
            </a:r>
            <a:r>
              <a:rPr lang="it-IT" sz="2800" dirty="0" smtClean="0">
                <a:sym typeface="Wingdings" pitchFamily="2" charset="2"/>
              </a:rPr>
              <a:t> ognuno </a:t>
            </a:r>
            <a:r>
              <a:rPr lang="it-IT" sz="2800" b="1" dirty="0" smtClean="0">
                <a:solidFill>
                  <a:srgbClr val="FF0000"/>
                </a:solidFill>
              </a:rPr>
              <a:t>cede</a:t>
            </a:r>
            <a:r>
              <a:rPr lang="it-IT" sz="2800" dirty="0" smtClean="0"/>
              <a:t> </a:t>
            </a:r>
            <a:r>
              <a:rPr lang="it-IT" sz="2800" dirty="0"/>
              <a:t>totalmente e senza riserve </a:t>
            </a:r>
            <a:r>
              <a:rPr lang="it-IT" sz="2800" b="1" dirty="0">
                <a:solidFill>
                  <a:srgbClr val="FF0000"/>
                </a:solidFill>
              </a:rPr>
              <a:t>tutti i suoi diritti </a:t>
            </a:r>
            <a:r>
              <a:rPr lang="it-IT" sz="2800" dirty="0"/>
              <a:t>alla comunità (all’io comune).</a:t>
            </a:r>
            <a:r>
              <a:rPr lang="it-IT" sz="2800" dirty="0" smtClean="0">
                <a:sym typeface="Wingdings" pitchFamily="2" charset="2"/>
              </a:rPr>
              <a:t> </a:t>
            </a:r>
            <a:endParaRPr lang="it-IT" sz="2800" dirty="0" smtClean="0">
              <a:solidFill>
                <a:srgbClr val="FF0000"/>
              </a:solidFill>
            </a:endParaRPr>
          </a:p>
        </p:txBody>
      </p:sp>
      <p:sp>
        <p:nvSpPr>
          <p:cNvPr id="6" name="CasellaDiTesto 5"/>
          <p:cNvSpPr txBox="1"/>
          <p:nvPr/>
        </p:nvSpPr>
        <p:spPr>
          <a:xfrm rot="18175741">
            <a:off x="310390" y="1753176"/>
            <a:ext cx="2419368" cy="52322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just"/>
            <a:r>
              <a:rPr lang="it-IT" sz="2800" dirty="0" smtClean="0"/>
              <a:t>RIFONDAZIONE</a:t>
            </a:r>
            <a:endParaRPr lang="it-IT" sz="2800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Visualizza immagine di origine"/>
          <p:cNvPicPr>
            <a:picLocks noChangeAspect="1" noChangeArrowheads="1"/>
          </p:cNvPicPr>
          <p:nvPr/>
        </p:nvPicPr>
        <p:blipFill>
          <a:blip r:embed="rId2" cstate="print">
            <a:lum bright="30000"/>
          </a:blip>
          <a:srcRect l="44262" t="-7353"/>
          <a:stretch>
            <a:fillRect/>
          </a:stretch>
        </p:blipFill>
        <p:spPr bwMode="auto">
          <a:xfrm>
            <a:off x="0" y="-357214"/>
            <a:ext cx="2069067" cy="5214974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071538" y="214290"/>
            <a:ext cx="7772400" cy="1470025"/>
          </a:xfrm>
        </p:spPr>
        <p:txBody>
          <a:bodyPr/>
          <a:lstStyle/>
          <a:p>
            <a:r>
              <a:rPr lang="it-IT" dirty="0" smtClean="0"/>
              <a:t>Il patto sociale</a:t>
            </a:r>
            <a:endParaRPr lang="it-IT" dirty="0"/>
          </a:p>
        </p:txBody>
      </p:sp>
      <p:sp>
        <p:nvSpPr>
          <p:cNvPr id="8" name="CasellaDiTesto 7"/>
          <p:cNvSpPr txBox="1"/>
          <p:nvPr/>
        </p:nvSpPr>
        <p:spPr>
          <a:xfrm>
            <a:off x="2000232" y="1428736"/>
            <a:ext cx="6643734" cy="483209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r"/>
            <a:r>
              <a:rPr lang="it-IT" sz="2800" dirty="0" smtClean="0"/>
              <a:t>Condizione </a:t>
            </a:r>
            <a:r>
              <a:rPr lang="it-IT" sz="2800" b="1" dirty="0" smtClean="0"/>
              <a:t>uguale</a:t>
            </a:r>
            <a:r>
              <a:rPr lang="it-IT" sz="2800" dirty="0" smtClean="0"/>
              <a:t> </a:t>
            </a:r>
            <a:r>
              <a:rPr lang="it-IT" sz="2800" dirty="0"/>
              <a:t>per tutti</a:t>
            </a:r>
            <a:r>
              <a:rPr lang="it-IT" sz="2800" dirty="0" smtClean="0"/>
              <a:t>:</a:t>
            </a:r>
          </a:p>
          <a:p>
            <a:pPr algn="just"/>
            <a:r>
              <a:rPr lang="it-IT" sz="2800" dirty="0" smtClean="0"/>
              <a:t> </a:t>
            </a:r>
          </a:p>
          <a:p>
            <a:pPr algn="just">
              <a:buFontTx/>
              <a:buChar char="-"/>
            </a:pPr>
            <a:r>
              <a:rPr lang="it-IT" sz="2800" dirty="0" smtClean="0"/>
              <a:t>ognuno</a:t>
            </a:r>
            <a:r>
              <a:rPr lang="it-IT" sz="2800" dirty="0"/>
              <a:t>, dandosi a tutti, non si dà propriamente a </a:t>
            </a:r>
            <a:r>
              <a:rPr lang="it-IT" sz="2800" dirty="0" smtClean="0"/>
              <a:t>nessuno</a:t>
            </a:r>
          </a:p>
          <a:p>
            <a:pPr algn="just">
              <a:buFontTx/>
              <a:buChar char="-"/>
            </a:pPr>
            <a:endParaRPr lang="it-IT" sz="2800" dirty="0" smtClean="0"/>
          </a:p>
          <a:p>
            <a:pPr algn="just">
              <a:buFontTx/>
              <a:buChar char="-"/>
            </a:pPr>
            <a:r>
              <a:rPr lang="it-IT" sz="2800" dirty="0"/>
              <a:t> </a:t>
            </a:r>
            <a:r>
              <a:rPr lang="it-IT" sz="2800" dirty="0" smtClean="0"/>
              <a:t>ognuno </a:t>
            </a:r>
            <a:r>
              <a:rPr lang="it-IT" sz="2800" dirty="0"/>
              <a:t>acquista su chiunque altro esattamente lo stesso diritto che egli </a:t>
            </a:r>
            <a:r>
              <a:rPr lang="it-IT" sz="2800" dirty="0" smtClean="0"/>
              <a:t>cede </a:t>
            </a:r>
          </a:p>
          <a:p>
            <a:pPr algn="just">
              <a:buFontTx/>
              <a:buChar char="-"/>
            </a:pPr>
            <a:endParaRPr lang="it-IT" sz="2800" dirty="0" smtClean="0"/>
          </a:p>
          <a:p>
            <a:pPr algn="just">
              <a:buFontTx/>
              <a:buChar char="-"/>
            </a:pPr>
            <a:r>
              <a:rPr lang="it-IT" sz="2800" dirty="0"/>
              <a:t> o</a:t>
            </a:r>
            <a:r>
              <a:rPr lang="it-IT" sz="2800" dirty="0" smtClean="0"/>
              <a:t>gnuno </a:t>
            </a:r>
            <a:r>
              <a:rPr lang="it-IT" sz="2800" dirty="0"/>
              <a:t>guadagna </a:t>
            </a:r>
            <a:r>
              <a:rPr lang="it-IT" sz="2800" dirty="0" smtClean="0"/>
              <a:t>dunque l’equivalente </a:t>
            </a:r>
            <a:r>
              <a:rPr lang="it-IT" sz="2800" dirty="0"/>
              <a:t>di ciò che perde, e </a:t>
            </a:r>
            <a:r>
              <a:rPr lang="it-IT" sz="2800" b="1" dirty="0"/>
              <a:t>una forza maggiore</a:t>
            </a:r>
            <a:r>
              <a:rPr lang="it-IT" sz="2800" dirty="0"/>
              <a:t> per conservare ciò che ha</a:t>
            </a:r>
            <a:endParaRPr lang="it-IT" sz="2800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Visualizza immagine di origine"/>
          <p:cNvPicPr>
            <a:picLocks noChangeAspect="1" noChangeArrowheads="1"/>
          </p:cNvPicPr>
          <p:nvPr/>
        </p:nvPicPr>
        <p:blipFill>
          <a:blip r:embed="rId2" cstate="print">
            <a:lum bright="30000"/>
          </a:blip>
          <a:srcRect l="44262" t="-7353"/>
          <a:stretch>
            <a:fillRect/>
          </a:stretch>
        </p:blipFill>
        <p:spPr bwMode="auto">
          <a:xfrm>
            <a:off x="0" y="-357214"/>
            <a:ext cx="2069067" cy="5214974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071538" y="214290"/>
            <a:ext cx="7772400" cy="1470025"/>
          </a:xfrm>
        </p:spPr>
        <p:txBody>
          <a:bodyPr/>
          <a:lstStyle/>
          <a:p>
            <a:r>
              <a:rPr lang="it-IT" dirty="0" smtClean="0"/>
              <a:t>Patto sociale</a:t>
            </a:r>
            <a:endParaRPr lang="it-IT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2143108" y="2285992"/>
            <a:ext cx="6500858" cy="1938992"/>
          </a:xfrm>
          <a:prstGeom prst="wedgeRectCallout">
            <a:avLst>
              <a:gd name="adj1" fmla="val -59033"/>
              <a:gd name="adj2" fmla="val -39916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it-IT" sz="2400" dirty="0"/>
              <a:t>le clausole del patto “si riducono tutte ad una sola, cioè </a:t>
            </a:r>
            <a:r>
              <a:rPr lang="it-IT" sz="2400" b="1" dirty="0"/>
              <a:t>l’alienazione totale di ciascun associato con tutti i suoi diritti a tutta la comunità</a:t>
            </a:r>
            <a:r>
              <a:rPr lang="it-IT" sz="2400" dirty="0"/>
              <a:t>: infatti, dando ognuno tutto se stesso, la condizione è eguale per tutti</a:t>
            </a:r>
            <a:r>
              <a:rPr lang="it-IT" sz="2400" dirty="0" smtClean="0"/>
              <a:t>”(</a:t>
            </a:r>
            <a:r>
              <a:rPr lang="it-IT" sz="2400" i="1" dirty="0" smtClean="0"/>
              <a:t>Contratto sociale</a:t>
            </a:r>
            <a:r>
              <a:rPr lang="it-IT" sz="2400" dirty="0" smtClean="0"/>
              <a:t>)</a:t>
            </a:r>
            <a:endParaRPr lang="it-IT" sz="2400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2786050" y="5214950"/>
            <a:ext cx="5000660" cy="52322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it-IT" sz="2800" dirty="0" smtClean="0"/>
              <a:t>Formazione di un </a:t>
            </a:r>
            <a:r>
              <a:rPr lang="it-IT" sz="2800" b="1" dirty="0" smtClean="0"/>
              <a:t>IO COLLETTIVO</a:t>
            </a:r>
            <a:endParaRPr lang="it-IT" sz="2800" b="1" dirty="0" smtClean="0">
              <a:solidFill>
                <a:srgbClr val="FF0000"/>
              </a:solidFill>
            </a:endParaRPr>
          </a:p>
        </p:txBody>
      </p:sp>
      <p:cxnSp>
        <p:nvCxnSpPr>
          <p:cNvPr id="8" name="Connettore 2 7"/>
          <p:cNvCxnSpPr>
            <a:stCxn id="5" idx="2"/>
            <a:endCxn id="6" idx="0"/>
          </p:cNvCxnSpPr>
          <p:nvPr/>
        </p:nvCxnSpPr>
        <p:spPr>
          <a:xfrm rot="5400000">
            <a:off x="4844976" y="4666389"/>
            <a:ext cx="989966" cy="10715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Visualizza immagine di origine"/>
          <p:cNvPicPr>
            <a:picLocks noChangeAspect="1" noChangeArrowheads="1"/>
          </p:cNvPicPr>
          <p:nvPr/>
        </p:nvPicPr>
        <p:blipFill>
          <a:blip r:embed="rId2" cstate="print">
            <a:lum bright="30000"/>
          </a:blip>
          <a:srcRect l="44262" t="-7353"/>
          <a:stretch>
            <a:fillRect/>
          </a:stretch>
        </p:blipFill>
        <p:spPr bwMode="auto">
          <a:xfrm>
            <a:off x="0" y="-357214"/>
            <a:ext cx="2069067" cy="5214974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071538" y="214290"/>
            <a:ext cx="7772400" cy="1470025"/>
          </a:xfrm>
        </p:spPr>
        <p:txBody>
          <a:bodyPr/>
          <a:lstStyle/>
          <a:p>
            <a:pPr algn="r"/>
            <a:r>
              <a:rPr lang="it-IT" dirty="0" smtClean="0"/>
              <a:t>Io collettivo</a:t>
            </a:r>
            <a:br>
              <a:rPr lang="it-IT" dirty="0" smtClean="0"/>
            </a:br>
            <a:r>
              <a:rPr lang="it-IT" dirty="0" smtClean="0"/>
              <a:t>= sovrano</a:t>
            </a:r>
            <a:endParaRPr lang="it-IT" dirty="0"/>
          </a:p>
        </p:txBody>
      </p:sp>
      <p:pic>
        <p:nvPicPr>
          <p:cNvPr id="16386" name="Picture 2" descr="Visualizza immagine di origine"/>
          <p:cNvPicPr>
            <a:picLocks noChangeAspect="1" noChangeArrowheads="1"/>
          </p:cNvPicPr>
          <p:nvPr/>
        </p:nvPicPr>
        <p:blipFill>
          <a:blip r:embed="rId3" cstate="print"/>
          <a:srcRect l="27970" t="3847" r="32543" b="11538"/>
          <a:stretch>
            <a:fillRect/>
          </a:stretch>
        </p:blipFill>
        <p:spPr bwMode="auto">
          <a:xfrm>
            <a:off x="2857488" y="375001"/>
            <a:ext cx="2643206" cy="6482999"/>
          </a:xfrm>
          <a:prstGeom prst="rect">
            <a:avLst/>
          </a:prstGeom>
          <a:noFill/>
        </p:spPr>
      </p:pic>
      <p:pic>
        <p:nvPicPr>
          <p:cNvPr id="6" name="Picture 2" descr="Visualizza immagine di origine"/>
          <p:cNvPicPr>
            <a:picLocks noChangeAspect="1" noChangeArrowheads="1"/>
          </p:cNvPicPr>
          <p:nvPr/>
        </p:nvPicPr>
        <p:blipFill>
          <a:blip r:embed="rId4" cstate="print"/>
          <a:srcRect l="27970" t="3847" r="32543" b="11538"/>
          <a:stretch>
            <a:fillRect/>
          </a:stretch>
        </p:blipFill>
        <p:spPr bwMode="auto">
          <a:xfrm>
            <a:off x="4000496" y="2071678"/>
            <a:ext cx="347666" cy="852721"/>
          </a:xfrm>
          <a:prstGeom prst="rect">
            <a:avLst/>
          </a:prstGeom>
          <a:noFill/>
        </p:spPr>
      </p:pic>
      <p:pic>
        <p:nvPicPr>
          <p:cNvPr id="7" name="Picture 2" descr="Visualizza immagine di origine"/>
          <p:cNvPicPr>
            <a:picLocks noChangeAspect="1" noChangeArrowheads="1"/>
          </p:cNvPicPr>
          <p:nvPr/>
        </p:nvPicPr>
        <p:blipFill>
          <a:blip r:embed="rId4" cstate="print"/>
          <a:srcRect l="27970" t="3847" r="32543" b="11538"/>
          <a:stretch>
            <a:fillRect/>
          </a:stretch>
        </p:blipFill>
        <p:spPr bwMode="auto">
          <a:xfrm>
            <a:off x="4643438" y="1714488"/>
            <a:ext cx="347666" cy="852721"/>
          </a:xfrm>
          <a:prstGeom prst="rect">
            <a:avLst/>
          </a:prstGeom>
          <a:noFill/>
        </p:spPr>
      </p:pic>
      <p:pic>
        <p:nvPicPr>
          <p:cNvPr id="8" name="Picture 2" descr="Visualizza immagine di origine"/>
          <p:cNvPicPr>
            <a:picLocks noChangeAspect="1" noChangeArrowheads="1"/>
          </p:cNvPicPr>
          <p:nvPr/>
        </p:nvPicPr>
        <p:blipFill>
          <a:blip r:embed="rId4" cstate="print"/>
          <a:srcRect l="27970" t="3847" r="32543" b="11538"/>
          <a:stretch>
            <a:fillRect/>
          </a:stretch>
        </p:blipFill>
        <p:spPr bwMode="auto">
          <a:xfrm>
            <a:off x="4500562" y="4143380"/>
            <a:ext cx="347666" cy="852721"/>
          </a:xfrm>
          <a:prstGeom prst="rect">
            <a:avLst/>
          </a:prstGeom>
          <a:noFill/>
        </p:spPr>
      </p:pic>
      <p:pic>
        <p:nvPicPr>
          <p:cNvPr id="9" name="Picture 2" descr="Visualizza immagine di origine"/>
          <p:cNvPicPr>
            <a:picLocks noChangeAspect="1" noChangeArrowheads="1"/>
          </p:cNvPicPr>
          <p:nvPr/>
        </p:nvPicPr>
        <p:blipFill>
          <a:blip r:embed="rId4" cstate="print"/>
          <a:srcRect l="27970" t="3847" r="32543" b="11538"/>
          <a:stretch>
            <a:fillRect/>
          </a:stretch>
        </p:blipFill>
        <p:spPr bwMode="auto">
          <a:xfrm>
            <a:off x="4214810" y="1142984"/>
            <a:ext cx="347666" cy="852721"/>
          </a:xfrm>
          <a:prstGeom prst="rect">
            <a:avLst/>
          </a:prstGeom>
          <a:noFill/>
        </p:spPr>
      </p:pic>
      <p:pic>
        <p:nvPicPr>
          <p:cNvPr id="10" name="Picture 2" descr="Visualizza immagine di origine"/>
          <p:cNvPicPr>
            <a:picLocks noChangeAspect="1" noChangeArrowheads="1"/>
          </p:cNvPicPr>
          <p:nvPr/>
        </p:nvPicPr>
        <p:blipFill>
          <a:blip r:embed="rId4" cstate="print"/>
          <a:srcRect l="27970" t="3847" r="32543" b="11538"/>
          <a:stretch>
            <a:fillRect/>
          </a:stretch>
        </p:blipFill>
        <p:spPr bwMode="auto">
          <a:xfrm>
            <a:off x="4643438" y="2928934"/>
            <a:ext cx="347666" cy="852721"/>
          </a:xfrm>
          <a:prstGeom prst="rect">
            <a:avLst/>
          </a:prstGeom>
          <a:noFill/>
        </p:spPr>
      </p:pic>
      <p:pic>
        <p:nvPicPr>
          <p:cNvPr id="11" name="Picture 2" descr="Visualizza immagine di origine"/>
          <p:cNvPicPr>
            <a:picLocks noChangeAspect="1" noChangeArrowheads="1"/>
          </p:cNvPicPr>
          <p:nvPr/>
        </p:nvPicPr>
        <p:blipFill>
          <a:blip r:embed="rId4" cstate="print"/>
          <a:srcRect l="27970" t="3847" r="32543" b="11538"/>
          <a:stretch>
            <a:fillRect/>
          </a:stretch>
        </p:blipFill>
        <p:spPr bwMode="auto">
          <a:xfrm>
            <a:off x="4071934" y="3143248"/>
            <a:ext cx="347666" cy="852721"/>
          </a:xfrm>
          <a:prstGeom prst="rect">
            <a:avLst/>
          </a:prstGeom>
          <a:noFill/>
        </p:spPr>
      </p:pic>
      <p:pic>
        <p:nvPicPr>
          <p:cNvPr id="12" name="Picture 2" descr="Visualizza immagine di origine"/>
          <p:cNvPicPr>
            <a:picLocks noChangeAspect="1" noChangeArrowheads="1"/>
          </p:cNvPicPr>
          <p:nvPr/>
        </p:nvPicPr>
        <p:blipFill>
          <a:blip r:embed="rId4" cstate="print"/>
          <a:srcRect l="27970" t="3847" r="32543" b="11538"/>
          <a:stretch>
            <a:fillRect/>
          </a:stretch>
        </p:blipFill>
        <p:spPr bwMode="auto">
          <a:xfrm>
            <a:off x="3643306" y="4500570"/>
            <a:ext cx="347666" cy="852721"/>
          </a:xfrm>
          <a:prstGeom prst="rect">
            <a:avLst/>
          </a:prstGeom>
          <a:noFill/>
        </p:spPr>
      </p:pic>
      <p:pic>
        <p:nvPicPr>
          <p:cNvPr id="13" name="Picture 2" descr="Visualizza immagine di origine"/>
          <p:cNvPicPr>
            <a:picLocks noChangeAspect="1" noChangeArrowheads="1"/>
          </p:cNvPicPr>
          <p:nvPr/>
        </p:nvPicPr>
        <p:blipFill>
          <a:blip r:embed="rId4" cstate="print"/>
          <a:srcRect l="27970" t="3847" r="32543" b="11538"/>
          <a:stretch>
            <a:fillRect/>
          </a:stretch>
        </p:blipFill>
        <p:spPr bwMode="auto">
          <a:xfrm>
            <a:off x="4429124" y="5357826"/>
            <a:ext cx="347666" cy="852721"/>
          </a:xfrm>
          <a:prstGeom prst="rect">
            <a:avLst/>
          </a:prstGeom>
          <a:noFill/>
        </p:spPr>
      </p:pic>
      <p:pic>
        <p:nvPicPr>
          <p:cNvPr id="14" name="Picture 2" descr="Visualizza immagine di origine"/>
          <p:cNvPicPr>
            <a:picLocks noChangeAspect="1" noChangeArrowheads="1"/>
          </p:cNvPicPr>
          <p:nvPr/>
        </p:nvPicPr>
        <p:blipFill>
          <a:blip r:embed="rId4" cstate="print"/>
          <a:srcRect l="27970" t="3847" r="32543" b="11538"/>
          <a:stretch>
            <a:fillRect/>
          </a:stretch>
        </p:blipFill>
        <p:spPr bwMode="auto">
          <a:xfrm>
            <a:off x="3571868" y="2214554"/>
            <a:ext cx="347666" cy="852721"/>
          </a:xfrm>
          <a:prstGeom prst="rect">
            <a:avLst/>
          </a:prstGeom>
          <a:noFill/>
        </p:spPr>
      </p:pic>
      <p:sp>
        <p:nvSpPr>
          <p:cNvPr id="15" name="CasellaDiTesto 14"/>
          <p:cNvSpPr txBox="1"/>
          <p:nvPr/>
        </p:nvSpPr>
        <p:spPr>
          <a:xfrm>
            <a:off x="6000760" y="2000240"/>
            <a:ext cx="2714644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i="1" dirty="0" smtClean="0"/>
              <a:t>Gli individui non pensano più al loro interesse particolare, ma diventano un Io più grande, collettivo: nel farlo devono pensare all’interesse di tutti, al bene comune</a:t>
            </a:r>
            <a:endParaRPr lang="it-IT" sz="20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Visualizza immagine di origine"/>
          <p:cNvPicPr>
            <a:picLocks noChangeAspect="1" noChangeArrowheads="1"/>
          </p:cNvPicPr>
          <p:nvPr/>
        </p:nvPicPr>
        <p:blipFill>
          <a:blip r:embed="rId2" cstate="print">
            <a:lum bright="30000"/>
          </a:blip>
          <a:srcRect l="44262" t="-7353"/>
          <a:stretch>
            <a:fillRect/>
          </a:stretch>
        </p:blipFill>
        <p:spPr bwMode="auto">
          <a:xfrm>
            <a:off x="0" y="-357214"/>
            <a:ext cx="2069067" cy="5214974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071538" y="214290"/>
            <a:ext cx="7772400" cy="1470025"/>
          </a:xfrm>
        </p:spPr>
        <p:txBody>
          <a:bodyPr/>
          <a:lstStyle/>
          <a:p>
            <a:r>
              <a:rPr lang="it-IT" dirty="0" smtClean="0"/>
              <a:t>Volontà generale</a:t>
            </a:r>
            <a:endParaRPr lang="it-IT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2357422" y="2143116"/>
            <a:ext cx="5286412" cy="267765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sz="2800" dirty="0" smtClean="0"/>
              <a:t>Volontà dell’</a:t>
            </a:r>
            <a:r>
              <a:rPr lang="it-IT" sz="2800" b="1" dirty="0" smtClean="0"/>
              <a:t>IO COLLETTIVO</a:t>
            </a:r>
          </a:p>
          <a:p>
            <a:pPr algn="just">
              <a:buFontTx/>
              <a:buChar char="-"/>
            </a:pPr>
            <a:r>
              <a:rPr lang="it-IT" sz="2800" dirty="0" smtClean="0">
                <a:solidFill>
                  <a:schemeClr val="tx1"/>
                </a:solidFill>
              </a:rPr>
              <a:t> Non è la semplice somma delle volontà individuali (volontà della maggioranza)</a:t>
            </a:r>
          </a:p>
          <a:p>
            <a:pPr algn="just">
              <a:buFontTx/>
              <a:buChar char="-"/>
            </a:pPr>
            <a:r>
              <a:rPr lang="it-IT" sz="2800" dirty="0" smtClean="0">
                <a:solidFill>
                  <a:schemeClr val="tx1"/>
                </a:solidFill>
              </a:rPr>
              <a:t> E’ la volontà </a:t>
            </a:r>
            <a:r>
              <a:rPr lang="it-IT" sz="2800" b="1" dirty="0" smtClean="0">
                <a:solidFill>
                  <a:srgbClr val="FF0000"/>
                </a:solidFill>
              </a:rPr>
              <a:t>diretta al bene comune</a:t>
            </a:r>
          </a:p>
        </p:txBody>
      </p:sp>
      <p:sp>
        <p:nvSpPr>
          <p:cNvPr id="5" name="CasellaDiTesto 4"/>
          <p:cNvSpPr txBox="1"/>
          <p:nvPr/>
        </p:nvSpPr>
        <p:spPr>
          <a:xfrm>
            <a:off x="3857620" y="4500570"/>
            <a:ext cx="5000660" cy="954107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it-IT" sz="2800" dirty="0" smtClean="0"/>
              <a:t>Si è davvero </a:t>
            </a:r>
            <a:r>
              <a:rPr lang="it-IT" sz="2800" dirty="0" smtClean="0">
                <a:solidFill>
                  <a:srgbClr val="FF0000"/>
                </a:solidFill>
              </a:rPr>
              <a:t>cittadini</a:t>
            </a:r>
            <a:r>
              <a:rPr lang="it-IT" sz="2800" dirty="0" smtClean="0"/>
              <a:t> se si ricerca e si vuole l’interesse generale</a:t>
            </a:r>
            <a:endParaRPr lang="it-IT" sz="2800" b="1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Visualizza immagine di origine"/>
          <p:cNvPicPr>
            <a:picLocks noChangeAspect="1" noChangeArrowheads="1"/>
          </p:cNvPicPr>
          <p:nvPr/>
        </p:nvPicPr>
        <p:blipFill>
          <a:blip r:embed="rId2" cstate="print">
            <a:lum bright="30000"/>
          </a:blip>
          <a:srcRect l="44262" t="-7353"/>
          <a:stretch>
            <a:fillRect/>
          </a:stretch>
        </p:blipFill>
        <p:spPr bwMode="auto">
          <a:xfrm>
            <a:off x="0" y="-357214"/>
            <a:ext cx="2069067" cy="5214974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071538" y="214290"/>
            <a:ext cx="7772400" cy="1470025"/>
          </a:xfrm>
        </p:spPr>
        <p:txBody>
          <a:bodyPr/>
          <a:lstStyle/>
          <a:p>
            <a:r>
              <a:rPr lang="it-IT" dirty="0" smtClean="0"/>
              <a:t>Volontà generale</a:t>
            </a:r>
            <a:endParaRPr lang="it-IT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2071670" y="1643050"/>
            <a:ext cx="5786478" cy="52322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sz="2800" b="1" dirty="0" smtClean="0">
                <a:solidFill>
                  <a:srgbClr val="FF0000"/>
                </a:solidFill>
              </a:rPr>
              <a:t>Obbedire al sovrano </a:t>
            </a:r>
            <a:r>
              <a:rPr lang="it-IT" sz="2800" b="1" dirty="0" smtClean="0"/>
              <a:t>è essere </a:t>
            </a:r>
            <a:r>
              <a:rPr lang="it-IT" sz="2800" b="1" dirty="0" smtClean="0">
                <a:solidFill>
                  <a:srgbClr val="FF0000"/>
                </a:solidFill>
              </a:rPr>
              <a:t>liberi</a:t>
            </a:r>
            <a:r>
              <a:rPr lang="it-IT" sz="2800" b="1" dirty="0" smtClean="0"/>
              <a:t>! </a:t>
            </a:r>
            <a:endParaRPr lang="it-IT" sz="2800" b="1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2428860" y="2571744"/>
            <a:ext cx="5286412" cy="353943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it-IT" sz="2800" b="1" dirty="0" smtClean="0"/>
              <a:t>Libertà</a:t>
            </a:r>
            <a:r>
              <a:rPr lang="it-IT" sz="2800" dirty="0" smtClean="0"/>
              <a:t> = far prevalere sulla propria volontà particolare la volontà generale </a:t>
            </a:r>
          </a:p>
          <a:p>
            <a:r>
              <a:rPr lang="it-IT" sz="2800" dirty="0" smtClean="0"/>
              <a:t>- d’altronde noi siamo diventati un io più grande, l’”io collettivo” e facendo la sua volontà facciamo la nostra, obbedendo perciò a noi stessi. </a:t>
            </a:r>
            <a:endParaRPr lang="it-IT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Visualizza immagine di origine"/>
          <p:cNvPicPr>
            <a:picLocks noChangeAspect="1" noChangeArrowheads="1"/>
          </p:cNvPicPr>
          <p:nvPr/>
        </p:nvPicPr>
        <p:blipFill>
          <a:blip r:embed="rId2" cstate="print">
            <a:lum bright="30000"/>
          </a:blip>
          <a:srcRect l="44262" t="-7353"/>
          <a:stretch>
            <a:fillRect/>
          </a:stretch>
        </p:blipFill>
        <p:spPr bwMode="auto">
          <a:xfrm>
            <a:off x="0" y="-357214"/>
            <a:ext cx="2069067" cy="5214974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graphicFrame>
        <p:nvGraphicFramePr>
          <p:cNvPr id="8" name="Diagramma 7"/>
          <p:cNvGraphicFramePr/>
          <p:nvPr/>
        </p:nvGraphicFramePr>
        <p:xfrm>
          <a:off x="0" y="0"/>
          <a:ext cx="91440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Visualizza immagine di origine"/>
          <p:cNvPicPr>
            <a:picLocks noChangeAspect="1" noChangeArrowheads="1"/>
          </p:cNvPicPr>
          <p:nvPr/>
        </p:nvPicPr>
        <p:blipFill>
          <a:blip r:embed="rId2" cstate="print">
            <a:lum bright="30000"/>
          </a:blip>
          <a:srcRect l="44262" t="-7353"/>
          <a:stretch>
            <a:fillRect/>
          </a:stretch>
        </p:blipFill>
        <p:spPr bwMode="auto">
          <a:xfrm>
            <a:off x="0" y="-357214"/>
            <a:ext cx="2069067" cy="5214974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071538" y="214290"/>
            <a:ext cx="7772400" cy="1470025"/>
          </a:xfrm>
        </p:spPr>
        <p:txBody>
          <a:bodyPr/>
          <a:lstStyle/>
          <a:p>
            <a:r>
              <a:rPr lang="it-IT" dirty="0" smtClean="0"/>
              <a:t>Democrazia</a:t>
            </a:r>
            <a:endParaRPr lang="it-IT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2071670" y="1643050"/>
            <a:ext cx="5786478" cy="52322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sz="2800" b="1" dirty="0" smtClean="0">
                <a:solidFill>
                  <a:srgbClr val="FF0000"/>
                </a:solidFill>
              </a:rPr>
              <a:t>DEMOCRAZIA DIRETTA</a:t>
            </a:r>
            <a:endParaRPr lang="it-IT" sz="2800" b="1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2143108" y="2500306"/>
            <a:ext cx="6000792" cy="181588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it-IT" sz="2800" dirty="0" smtClean="0"/>
              <a:t>Il </a:t>
            </a:r>
            <a:r>
              <a:rPr lang="it-IT" sz="2800" b="1" dirty="0" smtClean="0"/>
              <a:t>miglior</a:t>
            </a:r>
            <a:r>
              <a:rPr lang="it-IT" sz="2800" dirty="0" smtClean="0"/>
              <a:t> sistema (anche se difficilmente realizzabile)</a:t>
            </a:r>
          </a:p>
          <a:p>
            <a:r>
              <a:rPr lang="it-IT" sz="2800" dirty="0" smtClean="0"/>
              <a:t>- Il </a:t>
            </a:r>
            <a:r>
              <a:rPr lang="it-IT" sz="2800" b="1" dirty="0" smtClean="0"/>
              <a:t>potere legislativo </a:t>
            </a:r>
            <a:r>
              <a:rPr lang="it-IT" sz="2800" dirty="0" smtClean="0"/>
              <a:t>(il più importante) </a:t>
            </a:r>
            <a:r>
              <a:rPr lang="it-IT" sz="2800" u="sng" dirty="0" smtClean="0"/>
              <a:t>non dovrebbe essere delegato</a:t>
            </a:r>
            <a:endParaRPr lang="it-IT" sz="2800" u="sng" dirty="0"/>
          </a:p>
        </p:txBody>
      </p:sp>
      <p:sp>
        <p:nvSpPr>
          <p:cNvPr id="8" name="CasellaDiTesto 7"/>
          <p:cNvSpPr txBox="1"/>
          <p:nvPr/>
        </p:nvSpPr>
        <p:spPr>
          <a:xfrm>
            <a:off x="2143108" y="4643446"/>
            <a:ext cx="5286412" cy="181588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it-IT" sz="2800" dirty="0" smtClean="0"/>
              <a:t>Si può </a:t>
            </a:r>
            <a:r>
              <a:rPr lang="it-IT" sz="2800" b="1" dirty="0" smtClean="0"/>
              <a:t>delegare il governo</a:t>
            </a:r>
            <a:r>
              <a:rPr lang="it-IT" sz="2800" dirty="0" smtClean="0"/>
              <a:t>: chi governa è un semplice funzionario (può essere destituito</a:t>
            </a:r>
            <a:r>
              <a:rPr lang="it-IT" sz="2800" dirty="0" smtClean="0"/>
              <a:t>)</a:t>
            </a:r>
          </a:p>
          <a:p>
            <a:r>
              <a:rPr lang="it-IT" sz="2800" dirty="0" smtClean="0"/>
              <a:t>- Distinzione tra </a:t>
            </a:r>
            <a:r>
              <a:rPr lang="it-IT" sz="2800" b="1" dirty="0" smtClean="0"/>
              <a:t>sovrano</a:t>
            </a:r>
            <a:r>
              <a:rPr lang="it-IT" sz="2800" dirty="0" smtClean="0"/>
              <a:t> e </a:t>
            </a:r>
            <a:r>
              <a:rPr lang="it-IT" sz="2800" b="1" dirty="0" smtClean="0"/>
              <a:t>governo</a:t>
            </a:r>
            <a:endParaRPr lang="it-IT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857224" y="1500174"/>
            <a:ext cx="7772400" cy="1470025"/>
          </a:xfrm>
        </p:spPr>
        <p:txBody>
          <a:bodyPr/>
          <a:lstStyle/>
          <a:p>
            <a:r>
              <a:rPr lang="it-IT" dirty="0" smtClean="0"/>
              <a:t>Opere analizzate</a:t>
            </a:r>
            <a:endParaRPr lang="it-IT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2285984" y="3429000"/>
            <a:ext cx="650085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i="1" dirty="0" smtClean="0"/>
              <a:t>Discorso </a:t>
            </a:r>
            <a:r>
              <a:rPr lang="it-IT" sz="2800" i="1" dirty="0"/>
              <a:t>sull’origine </a:t>
            </a:r>
            <a:r>
              <a:rPr lang="it-IT" sz="2800" i="1" dirty="0" smtClean="0"/>
              <a:t>della diseguaglianza</a:t>
            </a:r>
          </a:p>
          <a:p>
            <a:endParaRPr lang="it-IT" sz="2800" i="1" dirty="0" smtClean="0"/>
          </a:p>
          <a:p>
            <a:r>
              <a:rPr lang="it-IT" sz="2800" i="1" dirty="0" smtClean="0"/>
              <a:t> </a:t>
            </a:r>
            <a:r>
              <a:rPr lang="it-IT" sz="2800" i="1" dirty="0"/>
              <a:t>Contratto sociale</a:t>
            </a:r>
            <a:endParaRPr lang="it-IT" sz="2800" dirty="0"/>
          </a:p>
        </p:txBody>
      </p:sp>
      <p:pic>
        <p:nvPicPr>
          <p:cNvPr id="1026" name="Picture 2" descr="Visualizza immagine di origine"/>
          <p:cNvPicPr>
            <a:picLocks noChangeAspect="1" noChangeArrowheads="1"/>
          </p:cNvPicPr>
          <p:nvPr/>
        </p:nvPicPr>
        <p:blipFill>
          <a:blip r:embed="rId2" cstate="print">
            <a:lum bright="30000"/>
          </a:blip>
          <a:srcRect l="44262" t="-7353"/>
          <a:stretch>
            <a:fillRect/>
          </a:stretch>
        </p:blipFill>
        <p:spPr bwMode="auto">
          <a:xfrm>
            <a:off x="0" y="-357214"/>
            <a:ext cx="2069067" cy="5214974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071538" y="214290"/>
            <a:ext cx="7772400" cy="1470025"/>
          </a:xfrm>
        </p:spPr>
        <p:txBody>
          <a:bodyPr/>
          <a:lstStyle/>
          <a:p>
            <a:r>
              <a:rPr lang="it-IT" dirty="0" smtClean="0"/>
              <a:t>Stato di natura</a:t>
            </a:r>
            <a:endParaRPr lang="it-IT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1714480" y="1571612"/>
            <a:ext cx="6500858" cy="138499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sz="2800" dirty="0" smtClean="0"/>
              <a:t>I filosofi precedenti hanno trasportato nell’uomo allo stato di natura troppe caratteristiche dell’</a:t>
            </a:r>
            <a:r>
              <a:rPr lang="it-IT" sz="2800" b="1" dirty="0" smtClean="0"/>
              <a:t>uomo civile</a:t>
            </a:r>
            <a:endParaRPr lang="it-IT" sz="2800" b="1" dirty="0"/>
          </a:p>
        </p:txBody>
      </p:sp>
      <p:pic>
        <p:nvPicPr>
          <p:cNvPr id="1026" name="Picture 2" descr="Visualizza immagine di origine"/>
          <p:cNvPicPr>
            <a:picLocks noChangeAspect="1" noChangeArrowheads="1"/>
          </p:cNvPicPr>
          <p:nvPr/>
        </p:nvPicPr>
        <p:blipFill>
          <a:blip r:embed="rId2" cstate="print">
            <a:lum bright="30000"/>
          </a:blip>
          <a:srcRect l="44262" t="-7353"/>
          <a:stretch>
            <a:fillRect/>
          </a:stretch>
        </p:blipFill>
        <p:spPr bwMode="auto">
          <a:xfrm>
            <a:off x="0" y="-357214"/>
            <a:ext cx="2069067" cy="5214974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6" name="CasellaDiTesto 5"/>
          <p:cNvSpPr txBox="1"/>
          <p:nvPr/>
        </p:nvSpPr>
        <p:spPr>
          <a:xfrm>
            <a:off x="928662" y="3857628"/>
            <a:ext cx="4000528" cy="181588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sz="2800" dirty="0" smtClean="0"/>
              <a:t>Bisogna arrivare a descrivere</a:t>
            </a:r>
          </a:p>
          <a:p>
            <a:pPr algn="ctr"/>
            <a:r>
              <a:rPr lang="it-IT" sz="2800" dirty="0" smtClean="0"/>
              <a:t>l’uomo così come è uscito dalla natura</a:t>
            </a:r>
            <a:endParaRPr lang="it-IT" sz="2800" dirty="0"/>
          </a:p>
        </p:txBody>
      </p:sp>
      <p:pic>
        <p:nvPicPr>
          <p:cNvPr id="15362" name="Picture 2" descr="Visualizza immagine di origine"/>
          <p:cNvPicPr>
            <a:picLocks noChangeAspect="1" noChangeArrowheads="1"/>
          </p:cNvPicPr>
          <p:nvPr/>
        </p:nvPicPr>
        <p:blipFill>
          <a:blip r:embed="rId3" cstate="print"/>
          <a:srcRect r="15468"/>
          <a:stretch>
            <a:fillRect/>
          </a:stretch>
        </p:blipFill>
        <p:spPr bwMode="auto">
          <a:xfrm>
            <a:off x="5857884" y="3429000"/>
            <a:ext cx="2342368" cy="2126955"/>
          </a:xfrm>
          <a:prstGeom prst="rect">
            <a:avLst/>
          </a:prstGeom>
          <a:noFill/>
        </p:spPr>
      </p:pic>
      <p:sp>
        <p:nvSpPr>
          <p:cNvPr id="8" name="CasellaDiTesto 7"/>
          <p:cNvSpPr txBox="1"/>
          <p:nvPr/>
        </p:nvSpPr>
        <p:spPr>
          <a:xfrm rot="20083623">
            <a:off x="3145068" y="5608491"/>
            <a:ext cx="2295540" cy="52322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sz="2800" dirty="0" smtClean="0"/>
              <a:t>IPOTESI</a:t>
            </a:r>
            <a:endParaRPr lang="it-IT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Visualizza immagine di origine"/>
          <p:cNvPicPr>
            <a:picLocks noChangeAspect="1" noChangeArrowheads="1"/>
          </p:cNvPicPr>
          <p:nvPr/>
        </p:nvPicPr>
        <p:blipFill>
          <a:blip r:embed="rId2" cstate="print">
            <a:lum bright="30000"/>
          </a:blip>
          <a:srcRect l="44262" t="-7353"/>
          <a:stretch>
            <a:fillRect/>
          </a:stretch>
        </p:blipFill>
        <p:spPr bwMode="auto">
          <a:xfrm>
            <a:off x="0" y="-357214"/>
            <a:ext cx="2069067" cy="5214974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071538" y="214290"/>
            <a:ext cx="7772400" cy="1470025"/>
          </a:xfrm>
        </p:spPr>
        <p:txBody>
          <a:bodyPr/>
          <a:lstStyle/>
          <a:p>
            <a:r>
              <a:rPr lang="it-IT" dirty="0" smtClean="0"/>
              <a:t>Stato di natura</a:t>
            </a:r>
            <a:endParaRPr lang="it-IT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1285852" y="2071678"/>
            <a:ext cx="7286676" cy="353943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it-IT" sz="2800" dirty="0" smtClean="0"/>
              <a:t>L’uomo </a:t>
            </a:r>
            <a:r>
              <a:rPr lang="it-IT" sz="2800" dirty="0"/>
              <a:t>nello stato di </a:t>
            </a:r>
            <a:r>
              <a:rPr lang="it-IT" sz="2800" dirty="0" smtClean="0"/>
              <a:t>natura: </a:t>
            </a:r>
          </a:p>
          <a:p>
            <a:r>
              <a:rPr lang="it-IT" sz="2800" dirty="0" smtClean="0"/>
              <a:t>- È </a:t>
            </a:r>
            <a:r>
              <a:rPr lang="it-IT" sz="2800" b="1" dirty="0" smtClean="0">
                <a:solidFill>
                  <a:srgbClr val="FF0000"/>
                </a:solidFill>
              </a:rPr>
              <a:t>felice</a:t>
            </a:r>
            <a:r>
              <a:rPr lang="it-IT" sz="2800" dirty="0" smtClean="0"/>
              <a:t> e </a:t>
            </a:r>
            <a:r>
              <a:rPr lang="it-IT" sz="2800" b="1" dirty="0" smtClean="0">
                <a:solidFill>
                  <a:srgbClr val="FF0000"/>
                </a:solidFill>
              </a:rPr>
              <a:t>libero</a:t>
            </a:r>
            <a:endParaRPr lang="it-IT" sz="2800" dirty="0" smtClean="0"/>
          </a:p>
          <a:p>
            <a:pPr>
              <a:buFontTx/>
              <a:buChar char="-"/>
            </a:pPr>
            <a:r>
              <a:rPr lang="it-IT" sz="2800" dirty="0" smtClean="0"/>
              <a:t> I </a:t>
            </a:r>
            <a:r>
              <a:rPr lang="it-IT" sz="2800" b="1" dirty="0">
                <a:solidFill>
                  <a:srgbClr val="FF0000"/>
                </a:solidFill>
              </a:rPr>
              <a:t>bisogni </a:t>
            </a:r>
            <a:r>
              <a:rPr lang="it-IT" sz="2800" b="1" dirty="0" smtClean="0">
                <a:solidFill>
                  <a:srgbClr val="FF0000"/>
                </a:solidFill>
              </a:rPr>
              <a:t>sono </a:t>
            </a:r>
            <a:r>
              <a:rPr lang="it-IT" sz="2800" b="1" dirty="0">
                <a:solidFill>
                  <a:srgbClr val="FF0000"/>
                </a:solidFill>
              </a:rPr>
              <a:t>pochi </a:t>
            </a:r>
            <a:r>
              <a:rPr lang="it-IT" sz="2800" dirty="0"/>
              <a:t>e facilmente </a:t>
            </a:r>
            <a:r>
              <a:rPr lang="it-IT" sz="2800" dirty="0" smtClean="0"/>
              <a:t>soddisfabili</a:t>
            </a:r>
          </a:p>
          <a:p>
            <a:pPr>
              <a:buFontTx/>
              <a:buChar char="-"/>
            </a:pPr>
            <a:r>
              <a:rPr lang="it-IT" sz="2800" dirty="0" smtClean="0"/>
              <a:t> La </a:t>
            </a:r>
            <a:r>
              <a:rPr lang="it-IT" sz="2800" b="1" dirty="0">
                <a:solidFill>
                  <a:srgbClr val="FF0000"/>
                </a:solidFill>
              </a:rPr>
              <a:t>ragione</a:t>
            </a:r>
            <a:r>
              <a:rPr lang="it-IT" sz="2800" dirty="0"/>
              <a:t> non </a:t>
            </a:r>
            <a:r>
              <a:rPr lang="it-IT" sz="2800" dirty="0" smtClean="0"/>
              <a:t>ha </a:t>
            </a:r>
            <a:r>
              <a:rPr lang="it-IT" sz="2800" dirty="0"/>
              <a:t>nessuna </a:t>
            </a:r>
            <a:r>
              <a:rPr lang="it-IT" sz="2800" dirty="0" smtClean="0"/>
              <a:t>importanza</a:t>
            </a:r>
          </a:p>
          <a:p>
            <a:pPr>
              <a:buFontTx/>
              <a:buChar char="-"/>
            </a:pPr>
            <a:r>
              <a:rPr lang="it-IT" sz="2800" dirty="0" smtClean="0"/>
              <a:t> Originariamente integro, biologicamente </a:t>
            </a:r>
            <a:r>
              <a:rPr lang="it-IT" sz="2800" b="1" dirty="0" smtClean="0">
                <a:solidFill>
                  <a:srgbClr val="FF0000"/>
                </a:solidFill>
              </a:rPr>
              <a:t>sano</a:t>
            </a:r>
            <a:r>
              <a:rPr lang="it-IT" sz="2800" dirty="0" smtClean="0"/>
              <a:t> </a:t>
            </a:r>
          </a:p>
          <a:p>
            <a:r>
              <a:rPr lang="it-IT" sz="2800" dirty="0" smtClean="0"/>
              <a:t>- Non naturalmente malvagio, non oppressore, non violento, ma essenzialmente giusto </a:t>
            </a:r>
            <a:r>
              <a:rPr lang="it-IT" sz="2800" b="1" dirty="0" smtClean="0">
                <a:solidFill>
                  <a:srgbClr val="FF0000"/>
                </a:solidFill>
              </a:rPr>
              <a:t>innocente</a:t>
            </a:r>
            <a:endParaRPr lang="it-IT" sz="2800" dirty="0" smtClean="0"/>
          </a:p>
        </p:txBody>
      </p:sp>
      <p:sp>
        <p:nvSpPr>
          <p:cNvPr id="6" name="CasellaDiTesto 5"/>
          <p:cNvSpPr txBox="1"/>
          <p:nvPr/>
        </p:nvSpPr>
        <p:spPr>
          <a:xfrm>
            <a:off x="3571868" y="1285860"/>
            <a:ext cx="2857520" cy="52322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sz="2800" b="1" dirty="0" smtClean="0"/>
              <a:t>BUON SELVAGGIO</a:t>
            </a:r>
            <a:endParaRPr lang="it-IT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071538" y="214290"/>
            <a:ext cx="7772400" cy="1470025"/>
          </a:xfrm>
        </p:spPr>
        <p:txBody>
          <a:bodyPr/>
          <a:lstStyle/>
          <a:p>
            <a:r>
              <a:rPr lang="it-IT" dirty="0" smtClean="0"/>
              <a:t>Stato di natura</a:t>
            </a:r>
            <a:endParaRPr lang="it-IT" dirty="0"/>
          </a:p>
        </p:txBody>
      </p:sp>
      <p:pic>
        <p:nvPicPr>
          <p:cNvPr id="1026" name="Picture 2" descr="Visualizza immagine di origine"/>
          <p:cNvPicPr>
            <a:picLocks noChangeAspect="1" noChangeArrowheads="1"/>
          </p:cNvPicPr>
          <p:nvPr/>
        </p:nvPicPr>
        <p:blipFill>
          <a:blip r:embed="rId2" cstate="print">
            <a:lum bright="30000"/>
          </a:blip>
          <a:srcRect l="44262" t="-7353"/>
          <a:stretch>
            <a:fillRect/>
          </a:stretch>
        </p:blipFill>
        <p:spPr bwMode="auto">
          <a:xfrm>
            <a:off x="0" y="-357214"/>
            <a:ext cx="2069067" cy="5214974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6" name="CasellaDiTesto 5"/>
          <p:cNvSpPr txBox="1"/>
          <p:nvPr/>
        </p:nvSpPr>
        <p:spPr>
          <a:xfrm>
            <a:off x="3571868" y="1285860"/>
            <a:ext cx="2857520" cy="52322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sz="2800" b="1" dirty="0" smtClean="0"/>
              <a:t>BUON SELVAGGIO</a:t>
            </a:r>
            <a:endParaRPr lang="it-IT" sz="2800" b="1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1714480" y="2500306"/>
            <a:ext cx="6786610" cy="224676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buFontTx/>
              <a:buChar char="-"/>
            </a:pPr>
            <a:r>
              <a:rPr lang="it-IT" sz="2800" dirty="0" smtClean="0"/>
              <a:t> Senza </a:t>
            </a:r>
            <a:r>
              <a:rPr lang="it-IT" sz="2800" b="1" dirty="0" smtClean="0">
                <a:solidFill>
                  <a:srgbClr val="FF0000"/>
                </a:solidFill>
              </a:rPr>
              <a:t>legami sociali </a:t>
            </a:r>
            <a:r>
              <a:rPr lang="it-IT" sz="2800" dirty="0" smtClean="0"/>
              <a:t>(ciascuno basta a se stesso)</a:t>
            </a:r>
          </a:p>
          <a:p>
            <a:pPr>
              <a:buFontTx/>
              <a:buChar char="-"/>
            </a:pPr>
            <a:r>
              <a:rPr lang="it-IT" sz="2800" dirty="0" smtClean="0"/>
              <a:t> Amor di sé e </a:t>
            </a:r>
            <a:r>
              <a:rPr lang="it-IT" sz="2800" b="1" dirty="0" smtClean="0">
                <a:solidFill>
                  <a:srgbClr val="FF0000"/>
                </a:solidFill>
              </a:rPr>
              <a:t>pietà</a:t>
            </a:r>
          </a:p>
          <a:p>
            <a:pPr>
              <a:buFontTx/>
              <a:buChar char="-"/>
            </a:pPr>
            <a:r>
              <a:rPr lang="it-IT" sz="2800" dirty="0" smtClean="0"/>
              <a:t> Senza </a:t>
            </a:r>
            <a:r>
              <a:rPr lang="it-IT" sz="2800" b="1" dirty="0" smtClean="0">
                <a:solidFill>
                  <a:srgbClr val="FF0000"/>
                </a:solidFill>
              </a:rPr>
              <a:t>linguaggio</a:t>
            </a:r>
          </a:p>
          <a:p>
            <a:pPr>
              <a:buFontTx/>
              <a:buChar char="-"/>
            </a:pPr>
            <a:r>
              <a:rPr lang="it-IT" sz="2800" dirty="0" smtClean="0"/>
              <a:t> Senza possibilità di </a:t>
            </a:r>
            <a:r>
              <a:rPr lang="it-IT" sz="2800" b="1" dirty="0" smtClean="0">
                <a:solidFill>
                  <a:srgbClr val="FF0000"/>
                </a:solidFill>
              </a:rPr>
              <a:t>progresso</a:t>
            </a:r>
            <a:endParaRPr lang="it-IT" sz="28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Visualizza immagine di origine"/>
          <p:cNvPicPr>
            <a:picLocks noChangeAspect="1" noChangeArrowheads="1"/>
          </p:cNvPicPr>
          <p:nvPr/>
        </p:nvPicPr>
        <p:blipFill>
          <a:blip r:embed="rId2" cstate="print">
            <a:lum bright="30000"/>
          </a:blip>
          <a:srcRect l="44262" t="-7353"/>
          <a:stretch>
            <a:fillRect/>
          </a:stretch>
        </p:blipFill>
        <p:spPr bwMode="auto">
          <a:xfrm>
            <a:off x="0" y="-357214"/>
            <a:ext cx="2069067" cy="5214974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071538" y="214290"/>
            <a:ext cx="7772400" cy="1470025"/>
          </a:xfrm>
        </p:spPr>
        <p:txBody>
          <a:bodyPr/>
          <a:lstStyle/>
          <a:p>
            <a:r>
              <a:rPr lang="it-IT" dirty="0" smtClean="0"/>
              <a:t>Stato di natura</a:t>
            </a:r>
            <a:endParaRPr lang="it-IT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2214546" y="1428736"/>
            <a:ext cx="6500858" cy="1384995"/>
          </a:xfrm>
          <a:prstGeom prst="wedgeRectCallout">
            <a:avLst>
              <a:gd name="adj1" fmla="val -58885"/>
              <a:gd name="adj2" fmla="val 4123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it-IT" sz="2800" dirty="0" smtClean="0"/>
              <a:t>“Tutto </a:t>
            </a:r>
            <a:r>
              <a:rPr lang="it-IT" sz="2800" dirty="0"/>
              <a:t>è bene quando esce dalle mani dell’Autore delle </a:t>
            </a:r>
            <a:r>
              <a:rPr lang="it-IT" sz="2800" dirty="0" smtClean="0"/>
              <a:t>cose,</a:t>
            </a:r>
            <a:r>
              <a:rPr lang="it-IT" sz="2800" dirty="0"/>
              <a:t> </a:t>
            </a:r>
            <a:r>
              <a:rPr lang="it-IT" sz="2800" dirty="0" smtClean="0"/>
              <a:t>tutto </a:t>
            </a:r>
            <a:r>
              <a:rPr lang="it-IT" sz="2800" dirty="0"/>
              <a:t>degenera nelle mani dell’uomo</a:t>
            </a:r>
            <a:r>
              <a:rPr lang="it-IT" sz="2800" dirty="0" smtClean="0"/>
              <a:t>” (</a:t>
            </a:r>
            <a:r>
              <a:rPr lang="it-IT" sz="2800" i="1" dirty="0" smtClean="0"/>
              <a:t>Emilio</a:t>
            </a:r>
            <a:r>
              <a:rPr lang="it-IT" sz="2800" dirty="0" smtClean="0"/>
              <a:t>)</a:t>
            </a:r>
            <a:endParaRPr lang="it-IT" sz="2800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2285984" y="3643314"/>
            <a:ext cx="6143668" cy="138499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it-IT" sz="2800" dirty="0" smtClean="0"/>
              <a:t>A causa dell’</a:t>
            </a:r>
            <a:r>
              <a:rPr lang="it-IT" sz="2800" b="1" dirty="0" smtClean="0">
                <a:solidFill>
                  <a:srgbClr val="FF0000"/>
                </a:solidFill>
              </a:rPr>
              <a:t>ordine sociale</a:t>
            </a:r>
            <a:r>
              <a:rPr lang="it-IT" sz="2800" dirty="0" smtClean="0"/>
              <a:t>:</a:t>
            </a:r>
          </a:p>
          <a:p>
            <a:pPr>
              <a:buFontTx/>
              <a:buChar char="-"/>
            </a:pPr>
            <a:r>
              <a:rPr lang="it-IT" sz="2800" dirty="0" smtClean="0"/>
              <a:t> l’uomo diventa </a:t>
            </a:r>
            <a:r>
              <a:rPr lang="it-IT" sz="2800" dirty="0" smtClean="0">
                <a:solidFill>
                  <a:srgbClr val="FF0000"/>
                </a:solidFill>
              </a:rPr>
              <a:t>malvagio</a:t>
            </a:r>
            <a:r>
              <a:rPr lang="it-IT" sz="2800" dirty="0" smtClean="0"/>
              <a:t> e </a:t>
            </a:r>
            <a:r>
              <a:rPr lang="it-IT" sz="2800" dirty="0" smtClean="0">
                <a:solidFill>
                  <a:srgbClr val="FF0000"/>
                </a:solidFill>
              </a:rPr>
              <a:t>ingiusto</a:t>
            </a:r>
          </a:p>
          <a:p>
            <a:pPr>
              <a:buFontTx/>
              <a:buChar char="-"/>
            </a:pPr>
            <a:r>
              <a:rPr lang="it-IT" sz="2800" dirty="0"/>
              <a:t> </a:t>
            </a:r>
            <a:r>
              <a:rPr lang="it-IT" sz="2800" dirty="0" smtClean="0"/>
              <a:t>nascono le </a:t>
            </a:r>
            <a:r>
              <a:rPr lang="it-IT" sz="2800" dirty="0" smtClean="0">
                <a:solidFill>
                  <a:srgbClr val="FF0000"/>
                </a:solidFill>
              </a:rPr>
              <a:t>diseguaglianze</a:t>
            </a:r>
          </a:p>
        </p:txBody>
      </p:sp>
      <p:sp>
        <p:nvSpPr>
          <p:cNvPr id="8" name="Rettangolo 7"/>
          <p:cNvSpPr/>
          <p:nvPr/>
        </p:nvSpPr>
        <p:spPr>
          <a:xfrm>
            <a:off x="2286000" y="2967335"/>
            <a:ext cx="600077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dirty="0" smtClean="0"/>
              <a:t>LO STATO </a:t>
            </a:r>
            <a:r>
              <a:rPr lang="it-IT" dirty="0" err="1" smtClean="0"/>
              <a:t>DI</a:t>
            </a:r>
            <a:r>
              <a:rPr lang="it-IT" dirty="0" smtClean="0"/>
              <a:t> NATURA NON È UNO STATO </a:t>
            </a:r>
            <a:r>
              <a:rPr lang="it-IT" dirty="0" err="1" smtClean="0"/>
              <a:t>DI</a:t>
            </a:r>
            <a:r>
              <a:rPr lang="it-IT" dirty="0" smtClean="0"/>
              <a:t> GUERRA</a:t>
            </a:r>
            <a:endParaRPr lang="it-IT" dirty="0"/>
          </a:p>
        </p:txBody>
      </p:sp>
      <p:sp>
        <p:nvSpPr>
          <p:cNvPr id="9" name="CasellaDiTesto 8"/>
          <p:cNvSpPr txBox="1"/>
          <p:nvPr/>
        </p:nvSpPr>
        <p:spPr>
          <a:xfrm>
            <a:off x="4286248" y="5500702"/>
            <a:ext cx="4572000" cy="954107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it-IT" sz="2800" dirty="0" smtClean="0"/>
              <a:t>Nascita dell’agricoltura e soprattutto della </a:t>
            </a:r>
            <a:r>
              <a:rPr lang="it-IT" sz="2800" b="1" dirty="0" smtClean="0"/>
              <a:t>PROPRIETÀ</a:t>
            </a:r>
            <a:endParaRPr lang="it-IT" sz="2800" b="1" dirty="0"/>
          </a:p>
        </p:txBody>
      </p:sp>
      <p:cxnSp>
        <p:nvCxnSpPr>
          <p:cNvPr id="11" name="Connettore 2 10"/>
          <p:cNvCxnSpPr/>
          <p:nvPr/>
        </p:nvCxnSpPr>
        <p:spPr>
          <a:xfrm rot="16200000" flipH="1">
            <a:off x="5750727" y="5107793"/>
            <a:ext cx="500066" cy="28575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Visualizza immagine di origine"/>
          <p:cNvPicPr>
            <a:picLocks noChangeAspect="1" noChangeArrowheads="1"/>
          </p:cNvPicPr>
          <p:nvPr/>
        </p:nvPicPr>
        <p:blipFill>
          <a:blip r:embed="rId2" cstate="print">
            <a:lum bright="30000"/>
          </a:blip>
          <a:srcRect l="44262" t="-7353"/>
          <a:stretch>
            <a:fillRect/>
          </a:stretch>
        </p:blipFill>
        <p:spPr bwMode="auto">
          <a:xfrm>
            <a:off x="0" y="-357214"/>
            <a:ext cx="2069067" cy="5214974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071538" y="214290"/>
            <a:ext cx="7772400" cy="1470025"/>
          </a:xfrm>
        </p:spPr>
        <p:txBody>
          <a:bodyPr/>
          <a:lstStyle/>
          <a:p>
            <a:r>
              <a:rPr lang="it-IT" dirty="0" smtClean="0"/>
              <a:t>Proprietà</a:t>
            </a:r>
            <a:endParaRPr lang="it-IT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2214546" y="1428736"/>
            <a:ext cx="6500858" cy="4524315"/>
          </a:xfrm>
          <a:prstGeom prst="wedgeRectCallout">
            <a:avLst>
              <a:gd name="adj1" fmla="val -59773"/>
              <a:gd name="adj2" fmla="val -35448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it-IT" sz="2400" dirty="0"/>
              <a:t>“Il primo che, cintato un terreno, pensò di affermare </a:t>
            </a:r>
            <a:r>
              <a:rPr lang="it-IT" sz="2400" i="1" dirty="0"/>
              <a:t>questo è mio</a:t>
            </a:r>
            <a:r>
              <a:rPr lang="it-IT" sz="2400" dirty="0"/>
              <a:t>, e trovò persone abbastanza ingenue da credergli, fu il vero fondatore della società civile. Quanti delitti, quante guerre, quante uccisioni, quante miserie e quanti orrori avrebbe risparmiato al genere umano colui che, strappando i paletti o colmando il fossato, avesse gridato ai suoi simili: “Guardatevi dall’ascoltare questo impostore. Se dimenticate che i frutti sono di tutti e che la terra non è di nessuno, voi siete perduti</a:t>
            </a:r>
            <a:r>
              <a:rPr lang="it-IT" sz="2400" dirty="0" smtClean="0"/>
              <a:t>!” (</a:t>
            </a:r>
            <a:r>
              <a:rPr lang="it-IT" sz="2400" i="1" dirty="0" smtClean="0"/>
              <a:t>Discorso sull’origine della diseguaglianza</a:t>
            </a:r>
            <a:r>
              <a:rPr lang="it-IT" sz="2400" dirty="0" smtClean="0"/>
              <a:t>)</a:t>
            </a:r>
            <a:endParaRPr lang="it-IT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Visualizza immagine di origine"/>
          <p:cNvPicPr>
            <a:picLocks noChangeAspect="1" noChangeArrowheads="1"/>
          </p:cNvPicPr>
          <p:nvPr/>
        </p:nvPicPr>
        <p:blipFill>
          <a:blip r:embed="rId2" cstate="print">
            <a:lum bright="30000"/>
          </a:blip>
          <a:srcRect l="44262" t="-7353"/>
          <a:stretch>
            <a:fillRect/>
          </a:stretch>
        </p:blipFill>
        <p:spPr bwMode="auto">
          <a:xfrm>
            <a:off x="0" y="-357214"/>
            <a:ext cx="2069067" cy="5214974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071538" y="214290"/>
            <a:ext cx="7772400" cy="1470025"/>
          </a:xfrm>
        </p:spPr>
        <p:txBody>
          <a:bodyPr/>
          <a:lstStyle/>
          <a:p>
            <a:r>
              <a:rPr lang="it-IT" dirty="0" smtClean="0"/>
              <a:t>Origine della diseguaglianza</a:t>
            </a:r>
            <a:endParaRPr lang="it-IT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2071670" y="1928802"/>
            <a:ext cx="6643734" cy="224676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sz="2800" dirty="0" smtClean="0"/>
              <a:t>Con l’ordine sociale e la proprietà nascono:</a:t>
            </a:r>
          </a:p>
          <a:p>
            <a:r>
              <a:rPr lang="it-IT" sz="2800" dirty="0" smtClean="0"/>
              <a:t> </a:t>
            </a:r>
          </a:p>
          <a:p>
            <a:pPr algn="ctr"/>
            <a:r>
              <a:rPr lang="it-IT" sz="2800" dirty="0" smtClean="0"/>
              <a:t>ostilità, sfruttamento, divisione ricchi/poveri, regole di giustizia: diseguaglianza</a:t>
            </a:r>
            <a:endParaRPr lang="it-IT" sz="2800" dirty="0" smtClean="0">
              <a:solidFill>
                <a:srgbClr val="FF0000"/>
              </a:solidFill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1500166" y="5143512"/>
            <a:ext cx="7072330" cy="138499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it-IT" sz="2800" b="1" dirty="0"/>
              <a:t>R</a:t>
            </a:r>
            <a:r>
              <a:rPr lang="it-IT" sz="2800" b="1" dirty="0" smtClean="0"/>
              <a:t>ovesciamento</a:t>
            </a:r>
            <a:r>
              <a:rPr lang="it-IT" sz="2800" dirty="0" smtClean="0"/>
              <a:t> dell’ottica </a:t>
            </a:r>
            <a:r>
              <a:rPr lang="it-IT" sz="2800" dirty="0"/>
              <a:t>interpretativa della storia, vista dagli illuministi come progresso costante</a:t>
            </a:r>
            <a:endParaRPr lang="it-IT" sz="2800" b="1" dirty="0"/>
          </a:p>
        </p:txBody>
      </p:sp>
      <p:cxnSp>
        <p:nvCxnSpPr>
          <p:cNvPr id="11" name="Connettore 2 10"/>
          <p:cNvCxnSpPr/>
          <p:nvPr/>
        </p:nvCxnSpPr>
        <p:spPr>
          <a:xfrm rot="16200000" flipH="1">
            <a:off x="4822033" y="4607727"/>
            <a:ext cx="1000132" cy="7143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Visualizza immagine di origine"/>
          <p:cNvPicPr>
            <a:picLocks noChangeAspect="1" noChangeArrowheads="1"/>
          </p:cNvPicPr>
          <p:nvPr/>
        </p:nvPicPr>
        <p:blipFill>
          <a:blip r:embed="rId2" cstate="print">
            <a:lum bright="30000"/>
          </a:blip>
          <a:srcRect l="44262" t="-7353"/>
          <a:stretch>
            <a:fillRect/>
          </a:stretch>
        </p:blipFill>
        <p:spPr bwMode="auto">
          <a:xfrm>
            <a:off x="0" y="-357214"/>
            <a:ext cx="2069067" cy="5214974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071538" y="214290"/>
            <a:ext cx="7772400" cy="1470025"/>
          </a:xfrm>
        </p:spPr>
        <p:txBody>
          <a:bodyPr/>
          <a:lstStyle/>
          <a:p>
            <a:r>
              <a:rPr lang="it-IT" dirty="0" smtClean="0"/>
              <a:t>Il patto sociale</a:t>
            </a:r>
            <a:endParaRPr lang="it-IT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1785918" y="2357430"/>
            <a:ext cx="6643734" cy="52322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sz="2800" dirty="0" smtClean="0"/>
              <a:t>A patto che la </a:t>
            </a:r>
            <a:r>
              <a:rPr lang="it-IT" sz="2800" b="1" dirty="0" smtClean="0"/>
              <a:t>società </a:t>
            </a:r>
            <a:r>
              <a:rPr lang="it-IT" sz="2800" dirty="0" smtClean="0"/>
              <a:t>venga</a:t>
            </a:r>
            <a:r>
              <a:rPr lang="it-IT" sz="2800" b="1" dirty="0" smtClean="0"/>
              <a:t> rifondata</a:t>
            </a:r>
            <a:endParaRPr lang="it-IT" sz="2800" dirty="0" smtClean="0">
              <a:solidFill>
                <a:srgbClr val="FF0000"/>
              </a:solidFill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285720" y="1500174"/>
            <a:ext cx="8572560" cy="52322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it-IT" sz="2800" dirty="0" smtClean="0"/>
              <a:t>L’</a:t>
            </a:r>
            <a:r>
              <a:rPr lang="it-IT" sz="2800" b="1" dirty="0" smtClean="0"/>
              <a:t>ordine sociale </a:t>
            </a:r>
            <a:r>
              <a:rPr lang="it-IT" sz="2800" dirty="0" smtClean="0"/>
              <a:t>è una </a:t>
            </a:r>
            <a:r>
              <a:rPr lang="it-IT" sz="2800" b="1" dirty="0" smtClean="0"/>
              <a:t>necessità </a:t>
            </a:r>
            <a:r>
              <a:rPr lang="it-IT" sz="2800" dirty="0" smtClean="0"/>
              <a:t>e porta notevoli </a:t>
            </a:r>
            <a:r>
              <a:rPr lang="it-IT" sz="2800" b="1" dirty="0" smtClean="0"/>
              <a:t>vantaggi</a:t>
            </a:r>
            <a:endParaRPr lang="it-IT" sz="2800" b="1" dirty="0"/>
          </a:p>
        </p:txBody>
      </p:sp>
      <p:sp>
        <p:nvSpPr>
          <p:cNvPr id="12" name="CasellaDiTesto 11"/>
          <p:cNvSpPr txBox="1"/>
          <p:nvPr/>
        </p:nvSpPr>
        <p:spPr>
          <a:xfrm>
            <a:off x="1785918" y="3286124"/>
            <a:ext cx="6786610" cy="3108543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it-IT" sz="2800" dirty="0"/>
              <a:t>L</a:t>
            </a:r>
            <a:r>
              <a:rPr lang="it-IT" sz="2800" dirty="0" smtClean="0"/>
              <a:t>’uomo deve diventare un </a:t>
            </a:r>
            <a:r>
              <a:rPr lang="it-IT" sz="2800" dirty="0"/>
              <a:t>vero e proprio </a:t>
            </a:r>
            <a:r>
              <a:rPr lang="it-IT" sz="2800" b="1" dirty="0">
                <a:solidFill>
                  <a:srgbClr val="FF0000"/>
                </a:solidFill>
              </a:rPr>
              <a:t>cittadino</a:t>
            </a:r>
            <a:r>
              <a:rPr lang="it-IT" sz="2800" dirty="0"/>
              <a:t>, </a:t>
            </a:r>
            <a:r>
              <a:rPr lang="it-IT" sz="2800" dirty="0" smtClean="0"/>
              <a:t>cioè:</a:t>
            </a:r>
          </a:p>
          <a:p>
            <a:pPr lvl="1" algn="just">
              <a:buFontTx/>
              <a:buChar char="-"/>
            </a:pPr>
            <a:r>
              <a:rPr lang="it-IT" sz="2800" dirty="0" smtClean="0"/>
              <a:t>un </a:t>
            </a:r>
            <a:r>
              <a:rPr lang="it-IT" sz="2800" dirty="0"/>
              <a:t>individuo che sia capace di eliminare gli interessi del suo </a:t>
            </a:r>
            <a:r>
              <a:rPr lang="it-IT" sz="2800" i="1" dirty="0"/>
              <a:t>io </a:t>
            </a:r>
            <a:r>
              <a:rPr lang="it-IT" sz="2800" i="1" dirty="0" err="1" smtClean="0"/>
              <a:t>particolare…</a:t>
            </a:r>
            <a:endParaRPr lang="it-IT" sz="2800" i="1" dirty="0" smtClean="0"/>
          </a:p>
          <a:p>
            <a:pPr lvl="1" algn="just">
              <a:buFontTx/>
              <a:buChar char="-"/>
            </a:pPr>
            <a:r>
              <a:rPr lang="it-IT" sz="2800" dirty="0" smtClean="0"/>
              <a:t> </a:t>
            </a:r>
            <a:r>
              <a:rPr lang="it-IT" sz="2800" dirty="0"/>
              <a:t>per accogliere totalmente quelli </a:t>
            </a:r>
            <a:r>
              <a:rPr lang="it-IT" sz="2800" b="1" dirty="0">
                <a:solidFill>
                  <a:srgbClr val="FF0000"/>
                </a:solidFill>
              </a:rPr>
              <a:t>dell’io comune</a:t>
            </a:r>
            <a:r>
              <a:rPr lang="it-IT" sz="2800" b="1" dirty="0"/>
              <a:t> o collettivo</a:t>
            </a:r>
            <a:r>
              <a:rPr lang="it-IT" sz="2800" dirty="0"/>
              <a:t> (l’interesse di tutti</a:t>
            </a:r>
            <a:r>
              <a:rPr lang="it-IT" sz="2800" dirty="0" smtClean="0"/>
              <a:t>), aprendosi alla comunità</a:t>
            </a:r>
            <a:endParaRPr lang="it-IT" sz="2800" dirty="0" smtClean="0">
              <a:solidFill>
                <a:srgbClr val="FF0000"/>
              </a:solidFill>
            </a:endParaRPr>
          </a:p>
        </p:txBody>
      </p:sp>
      <p:sp>
        <p:nvSpPr>
          <p:cNvPr id="13" name="Freccia in giù 12"/>
          <p:cNvSpPr/>
          <p:nvPr/>
        </p:nvSpPr>
        <p:spPr>
          <a:xfrm>
            <a:off x="4929190" y="2928934"/>
            <a:ext cx="357190" cy="214314"/>
          </a:xfrm>
          <a:prstGeom prst="down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309</TotalTime>
  <Words>723</Words>
  <Application>Microsoft Office PowerPoint</Application>
  <PresentationFormat>Presentazione su schermo (4:3)</PresentationFormat>
  <Paragraphs>84</Paragraphs>
  <Slides>17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17</vt:i4>
      </vt:variant>
    </vt:vector>
  </HeadingPairs>
  <TitlesOfParts>
    <vt:vector size="18" baseType="lpstr">
      <vt:lpstr>Tema di Office</vt:lpstr>
      <vt:lpstr>Rousseau</vt:lpstr>
      <vt:lpstr>Opere analizzate</vt:lpstr>
      <vt:lpstr>Stato di natura</vt:lpstr>
      <vt:lpstr>Stato di natura</vt:lpstr>
      <vt:lpstr>Stato di natura</vt:lpstr>
      <vt:lpstr>Stato di natura</vt:lpstr>
      <vt:lpstr>Proprietà</vt:lpstr>
      <vt:lpstr>Origine della diseguaglianza</vt:lpstr>
      <vt:lpstr>Il patto sociale</vt:lpstr>
      <vt:lpstr>Il patto sociale</vt:lpstr>
      <vt:lpstr>Il patto sociale</vt:lpstr>
      <vt:lpstr>Patto sociale</vt:lpstr>
      <vt:lpstr>Io collettivo = sovrano</vt:lpstr>
      <vt:lpstr>Volontà generale</vt:lpstr>
      <vt:lpstr>Volontà generale</vt:lpstr>
      <vt:lpstr>Diapositiva 16</vt:lpstr>
      <vt:lpstr>Democrazia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Rousseau</dc:title>
  <dc:creator>simone.dell@libero.it</dc:creator>
  <cp:lastModifiedBy>simone.dell@libero.it</cp:lastModifiedBy>
  <cp:revision>26</cp:revision>
  <dcterms:created xsi:type="dcterms:W3CDTF">2020-03-23T08:34:57Z</dcterms:created>
  <dcterms:modified xsi:type="dcterms:W3CDTF">2020-04-09T09:00:43Z</dcterms:modified>
</cp:coreProperties>
</file>